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1"/>
  </p:notesMasterIdLst>
  <p:sldIdLst>
    <p:sldId id="256" r:id="rId2"/>
    <p:sldId id="257" r:id="rId3"/>
    <p:sldId id="259" r:id="rId4"/>
    <p:sldId id="261" r:id="rId5"/>
    <p:sldId id="265" r:id="rId6"/>
    <p:sldId id="260" r:id="rId7"/>
    <p:sldId id="262" r:id="rId8"/>
    <p:sldId id="263" r:id="rId9"/>
    <p:sldId id="264" r:id="rId10"/>
    <p:sldId id="266" r:id="rId11"/>
    <p:sldId id="267" r:id="rId12"/>
    <p:sldId id="268" r:id="rId13"/>
    <p:sldId id="269" r:id="rId14"/>
    <p:sldId id="270" r:id="rId15"/>
    <p:sldId id="271" r:id="rId16"/>
    <p:sldId id="272" r:id="rId17"/>
    <p:sldId id="296" r:id="rId18"/>
    <p:sldId id="274" r:id="rId19"/>
    <p:sldId id="275" r:id="rId20"/>
    <p:sldId id="297" r:id="rId21"/>
    <p:sldId id="276" r:id="rId22"/>
    <p:sldId id="277" r:id="rId23"/>
    <p:sldId id="278" r:id="rId24"/>
    <p:sldId id="298" r:id="rId25"/>
    <p:sldId id="279" r:id="rId26"/>
    <p:sldId id="280" r:id="rId27"/>
    <p:sldId id="281" r:id="rId28"/>
    <p:sldId id="282" r:id="rId29"/>
    <p:sldId id="283" r:id="rId30"/>
    <p:sldId id="284" r:id="rId31"/>
    <p:sldId id="295" r:id="rId32"/>
    <p:sldId id="285" r:id="rId33"/>
    <p:sldId id="293" r:id="rId34"/>
    <p:sldId id="294" r:id="rId35"/>
    <p:sldId id="287" r:id="rId36"/>
    <p:sldId id="288" r:id="rId37"/>
    <p:sldId id="289" r:id="rId38"/>
    <p:sldId id="290" r:id="rId39"/>
    <p:sldId id="291" r:id="rId40"/>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67" autoAdjust="0"/>
    <p:restoredTop sz="95167" autoAdjust="0"/>
  </p:normalViewPr>
  <p:slideViewPr>
    <p:cSldViewPr>
      <p:cViewPr>
        <p:scale>
          <a:sx n="41" d="100"/>
          <a:sy n="41" d="100"/>
        </p:scale>
        <p:origin x="-966" y="-828"/>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33" d="100"/>
        <a:sy n="3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E69F42-C7B6-4094-9839-42DF3CB70820}" type="datetimeFigureOut">
              <a:rPr lang="es-GT" smtClean="0"/>
              <a:pPr/>
              <a:t>16/03/2011</a:t>
            </a:fld>
            <a:endParaRPr lang="es-GT"/>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FA235B-3FFF-4824-9394-FA55F3F7941A}" type="slidenum">
              <a:rPr lang="es-GT" smtClean="0"/>
              <a:pPr/>
              <a:t>‹Nº›</a:t>
            </a:fld>
            <a:endParaRPr lang="es-G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dirty="0"/>
          </a:p>
        </p:txBody>
      </p:sp>
      <p:sp>
        <p:nvSpPr>
          <p:cNvPr id="4" name="3 Marcador de número de diapositiva"/>
          <p:cNvSpPr>
            <a:spLocks noGrp="1"/>
          </p:cNvSpPr>
          <p:nvPr>
            <p:ph type="sldNum" sz="quarter" idx="10"/>
          </p:nvPr>
        </p:nvSpPr>
        <p:spPr/>
        <p:txBody>
          <a:bodyPr/>
          <a:lstStyle/>
          <a:p>
            <a:fld id="{6CFA235B-3FFF-4824-9394-FA55F3F7941A}" type="slidenum">
              <a:rPr lang="es-GT" smtClean="0"/>
              <a:pPr/>
              <a:t>17</a:t>
            </a:fld>
            <a:endParaRPr lang="es-G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GT" dirty="0"/>
          </a:p>
        </p:txBody>
      </p:sp>
      <p:sp>
        <p:nvSpPr>
          <p:cNvPr id="4" name="3 Marcador de número de diapositiva"/>
          <p:cNvSpPr>
            <a:spLocks noGrp="1"/>
          </p:cNvSpPr>
          <p:nvPr>
            <p:ph type="sldNum" sz="quarter" idx="10"/>
          </p:nvPr>
        </p:nvSpPr>
        <p:spPr/>
        <p:txBody>
          <a:bodyPr/>
          <a:lstStyle/>
          <a:p>
            <a:fld id="{6CFA235B-3FFF-4824-9394-FA55F3F7941A}" type="slidenum">
              <a:rPr lang="es-GT" smtClean="0"/>
              <a:pPr/>
              <a:t>38</a:t>
            </a:fld>
            <a:endParaRPr lang="es-GT"/>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19" name="18 Marcador de pie de página"/>
          <p:cNvSpPr>
            <a:spLocks noGrp="1"/>
          </p:cNvSpPr>
          <p:nvPr>
            <p:ph type="ftr" sz="quarter" idx="11"/>
          </p:nvPr>
        </p:nvSpPr>
        <p:spPr/>
        <p:txBody>
          <a:bodyPr/>
          <a:lstStyle/>
          <a:p>
            <a:endParaRPr lang="es-GT"/>
          </a:p>
        </p:txBody>
      </p:sp>
      <p:sp>
        <p:nvSpPr>
          <p:cNvPr id="27" name="26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overrideClrMapping bg1="dk1" tx1="lt1" bg2="dk2" tx2="lt2" accent1="accent1" accent2="accent2" accent3="accent3" accent4="accent4" accent5="accent5" accent6="accent6" hlink="hlink" folHlink="folHlink"/>
  </p:clrMapOvr>
  <p:transition>
    <p:newsflash/>
    <p:sndAc>
      <p:stSnd>
        <p:snd r:embed="rId1" name="arrow.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5" name="4 Marcador de pie de página"/>
          <p:cNvSpPr>
            <a:spLocks noGrp="1"/>
          </p:cNvSpPr>
          <p:nvPr>
            <p:ph type="ftr" sz="quarter" idx="11"/>
          </p:nvPr>
        </p:nvSpPr>
        <p:spPr/>
        <p:txBody>
          <a:bodyPr/>
          <a:lstStyle/>
          <a:p>
            <a:endParaRPr lang="es-GT"/>
          </a:p>
        </p:txBody>
      </p:sp>
      <p:sp>
        <p:nvSpPr>
          <p:cNvPr id="6" name="5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overrideClrMapping bg1="dk1" tx1="lt1" bg2="dk2" tx2="lt2" accent1="accent1" accent2="accent2" accent3="accent3" accent4="accent4" accent5="accent5" accent6="accent6" hlink="hlink" folHlink="folHlink"/>
  </p:clrMapOvr>
  <p:transition>
    <p:newsflash/>
    <p:sndAc>
      <p:stSnd>
        <p:snd r:embed="rId1" name="arrow.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8" name="7 Marcador de pie de página"/>
          <p:cNvSpPr>
            <a:spLocks noGrp="1"/>
          </p:cNvSpPr>
          <p:nvPr>
            <p:ph type="ftr" sz="quarter" idx="11"/>
          </p:nvPr>
        </p:nvSpPr>
        <p:spPr/>
        <p:txBody>
          <a:bodyPr/>
          <a:lstStyle/>
          <a:p>
            <a:endParaRPr lang="es-GT"/>
          </a:p>
        </p:txBody>
      </p:sp>
      <p:sp>
        <p:nvSpPr>
          <p:cNvPr id="9" name="8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8" name="7 Marcador de número de diapositiva"/>
          <p:cNvSpPr>
            <a:spLocks noGrp="1"/>
          </p:cNvSpPr>
          <p:nvPr>
            <p:ph type="sldNum" sz="quarter" idx="11"/>
          </p:nvPr>
        </p:nvSpPr>
        <p:spPr/>
        <p:txBody>
          <a:bodyPr/>
          <a:lstStyle/>
          <a:p>
            <a:fld id="{2E48E493-33CB-43AC-BC8D-3F85858A6613}" type="slidenum">
              <a:rPr lang="es-GT" smtClean="0"/>
              <a:pPr/>
              <a:t>‹Nº›</a:t>
            </a:fld>
            <a:endParaRPr lang="es-GT"/>
          </a:p>
        </p:txBody>
      </p:sp>
      <p:sp>
        <p:nvSpPr>
          <p:cNvPr id="9" name="8 Marcador de pie de página"/>
          <p:cNvSpPr>
            <a:spLocks noGrp="1"/>
          </p:cNvSpPr>
          <p:nvPr>
            <p:ph type="ftr" sz="quarter" idx="12"/>
          </p:nvPr>
        </p:nvSpPr>
        <p:spPr/>
        <p:txBody>
          <a:bodyPr/>
          <a:lstStyle/>
          <a:p>
            <a:endParaRPr lang="es-GT"/>
          </a:p>
        </p:txBody>
      </p:sp>
    </p:spTree>
  </p:cSld>
  <p:clrMapOvr>
    <a:masterClrMapping/>
  </p:clrMapOvr>
  <p:transition>
    <p:newsflash/>
    <p:sndAc>
      <p:stSnd>
        <p:snd r:embed="rId1" name="arrow.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3" name="2 Marcador de pie de página"/>
          <p:cNvSpPr>
            <a:spLocks noGrp="1"/>
          </p:cNvSpPr>
          <p:nvPr>
            <p:ph type="ftr" sz="quarter" idx="11"/>
          </p:nvPr>
        </p:nvSpPr>
        <p:spPr/>
        <p:txBody>
          <a:bodyPr/>
          <a:lstStyle/>
          <a:p>
            <a:endParaRPr lang="es-GT"/>
          </a:p>
        </p:txBody>
      </p:sp>
      <p:sp>
        <p:nvSpPr>
          <p:cNvPr id="4" name="3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A8E89F9-2B0D-4047-A27F-F9BFEED2A307}" type="datetimeFigureOut">
              <a:rPr lang="es-GT" smtClean="0"/>
              <a:pPr/>
              <a:t>16/03/2011</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a:xfrm>
            <a:off x="8156448" y="6422064"/>
            <a:ext cx="762000" cy="365125"/>
          </a:xfrm>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AA8E89F9-2B0D-4047-A27F-F9BFEED2A307}" type="datetimeFigureOut">
              <a:rPr lang="es-GT" smtClean="0"/>
              <a:pPr/>
              <a:t>16/03/2011</a:t>
            </a:fld>
            <a:endParaRPr lang="es-GT"/>
          </a:p>
        </p:txBody>
      </p:sp>
      <p:sp>
        <p:nvSpPr>
          <p:cNvPr id="6" name="5 Marcador de pie de página"/>
          <p:cNvSpPr>
            <a:spLocks noGrp="1"/>
          </p:cNvSpPr>
          <p:nvPr>
            <p:ph type="ftr" sz="quarter" idx="11"/>
          </p:nvPr>
        </p:nvSpPr>
        <p:spPr/>
        <p:txBody>
          <a:bodyPr/>
          <a:lstStyle/>
          <a:p>
            <a:endParaRPr lang="es-GT"/>
          </a:p>
        </p:txBody>
      </p:sp>
      <p:sp>
        <p:nvSpPr>
          <p:cNvPr id="7" name="6 Marcador de número de diapositiva"/>
          <p:cNvSpPr>
            <a:spLocks noGrp="1"/>
          </p:cNvSpPr>
          <p:nvPr>
            <p:ph type="sldNum" sz="quarter" idx="12"/>
          </p:nvPr>
        </p:nvSpPr>
        <p:spPr/>
        <p:txBody>
          <a:bodyPr/>
          <a:lstStyle/>
          <a:p>
            <a:fld id="{2E48E493-33CB-43AC-BC8D-3F85858A6613}" type="slidenum">
              <a:rPr lang="es-GT" smtClean="0"/>
              <a:pPr/>
              <a:t>‹Nº›</a:t>
            </a:fld>
            <a:endParaRPr lang="es-GT"/>
          </a:p>
        </p:txBody>
      </p:sp>
    </p:spTree>
  </p:cSld>
  <p:clrMapOvr>
    <a:masterClrMapping/>
  </p:clrMapOvr>
  <p:transition>
    <p:newsflash/>
    <p:sndAc>
      <p:stSnd>
        <p:snd r:embed="rId1" name="arrow.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00"/>
            </a:gs>
            <a:gs pos="30000">
              <a:schemeClr val="bg2">
                <a:shade val="60000"/>
                <a:satMod val="150000"/>
              </a:schemeClr>
            </a:gs>
            <a:gs pos="100000">
              <a:schemeClr val="bg2">
                <a:tint val="83000"/>
                <a:satMod val="200000"/>
              </a:schemeClr>
            </a:gs>
          </a:gsLst>
          <a:lin ang="13000000" scaled="0"/>
          <a:tileRect/>
        </a:gradFill>
        <a:effectLst/>
      </p:bgPr>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AA8E89F9-2B0D-4047-A27F-F9BFEED2A307}" type="datetimeFigureOut">
              <a:rPr lang="es-GT" smtClean="0"/>
              <a:pPr/>
              <a:t>16/03/2011</a:t>
            </a:fld>
            <a:endParaRPr lang="es-GT"/>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GT"/>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2E48E493-33CB-43AC-BC8D-3F85858A6613}" type="slidenum">
              <a:rPr lang="es-GT" smtClean="0"/>
              <a:pPr/>
              <a:t>‹Nº›</a:t>
            </a:fld>
            <a:endParaRPr lang="es-GT"/>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newsflash/>
    <p:sndAc>
      <p:stSnd>
        <p:snd r:embed="rId13" name="arrow.wav"/>
      </p:stSnd>
    </p:sndAc>
  </p:transition>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714357"/>
            <a:ext cx="7715304" cy="1428759"/>
          </a:xfrm>
          <a:effectLst/>
        </p:spPr>
        <p:txBody>
          <a:bodyPr>
            <a:normAutofit fontScale="90000"/>
          </a:bodyPr>
          <a:lstStyle/>
          <a:p>
            <a:pPr algn="ctr"/>
            <a:r>
              <a:rPr lang="es-GT" sz="2400" b="0" i="1" dirty="0" smtClean="0">
                <a:solidFill>
                  <a:schemeClr val="tx2"/>
                </a:solidFill>
                <a:effectLst/>
              </a:rPr>
              <a:t>XII ENCUENTRO INTERNACIONAL DE ECONOMISTAS. </a:t>
            </a:r>
            <a:br>
              <a:rPr lang="es-GT" sz="2400" b="0" i="1" dirty="0" smtClean="0">
                <a:solidFill>
                  <a:schemeClr val="tx2"/>
                </a:solidFill>
                <a:effectLst/>
              </a:rPr>
            </a:br>
            <a:r>
              <a:rPr lang="es-GT" sz="2400" b="0" i="1" dirty="0" smtClean="0">
                <a:solidFill>
                  <a:schemeClr val="tx2"/>
                </a:solidFill>
                <a:effectLst/>
              </a:rPr>
              <a:t>LA HABANA, CUBA, </a:t>
            </a:r>
            <a:br>
              <a:rPr lang="es-GT" sz="2400" b="0" i="1" dirty="0" smtClean="0">
                <a:solidFill>
                  <a:schemeClr val="tx2"/>
                </a:solidFill>
                <a:effectLst/>
              </a:rPr>
            </a:br>
            <a:r>
              <a:rPr lang="es-GT" sz="2400" b="0" i="1" dirty="0" smtClean="0">
                <a:solidFill>
                  <a:schemeClr val="tx2"/>
                </a:solidFill>
                <a:effectLst/>
              </a:rPr>
              <a:t>AÑO 2010.</a:t>
            </a:r>
            <a:r>
              <a:rPr lang="es-GT" sz="2400" b="0" i="1" dirty="0" smtClean="0">
                <a:solidFill>
                  <a:schemeClr val="tx2"/>
                </a:solidFill>
              </a:rPr>
              <a:t> </a:t>
            </a:r>
            <a:r>
              <a:rPr lang="es-GT" sz="2400" b="0" i="1" dirty="0" smtClean="0">
                <a:solidFill>
                  <a:schemeClr val="tx2"/>
                </a:solidFill>
                <a:effectLst/>
              </a:rPr>
              <a:t/>
            </a:r>
            <a:br>
              <a:rPr lang="es-GT" sz="2400" b="0" i="1" dirty="0" smtClean="0">
                <a:solidFill>
                  <a:schemeClr val="tx2"/>
                </a:solidFill>
                <a:effectLst/>
              </a:rPr>
            </a:br>
            <a:endParaRPr lang="es-GT" sz="2400" b="0" dirty="0">
              <a:solidFill>
                <a:schemeClr val="tx2"/>
              </a:solidFill>
              <a:effectLst/>
            </a:endParaRPr>
          </a:p>
        </p:txBody>
      </p:sp>
      <p:sp>
        <p:nvSpPr>
          <p:cNvPr id="3" name="2 Subtítulo"/>
          <p:cNvSpPr>
            <a:spLocks noGrp="1"/>
          </p:cNvSpPr>
          <p:nvPr>
            <p:ph type="subTitle" idx="1"/>
          </p:nvPr>
        </p:nvSpPr>
        <p:spPr>
          <a:xfrm>
            <a:off x="1285852" y="2143116"/>
            <a:ext cx="6486548" cy="4000528"/>
          </a:xfrm>
        </p:spPr>
        <p:txBody>
          <a:bodyPr>
            <a:normAutofit/>
          </a:bodyPr>
          <a:lstStyle/>
          <a:p>
            <a:pPr algn="ctr"/>
            <a:r>
              <a:rPr lang="es-GT" i="1" dirty="0" smtClean="0"/>
              <a:t> </a:t>
            </a:r>
            <a:r>
              <a:rPr lang="es-GT" i="1" dirty="0"/>
              <a:t>PONENCIA:</a:t>
            </a:r>
          </a:p>
          <a:p>
            <a:pPr algn="ctr"/>
            <a:endParaRPr lang="es-GT" i="1" dirty="0" smtClean="0"/>
          </a:p>
          <a:p>
            <a:pPr algn="ctr"/>
            <a:r>
              <a:rPr lang="es-GT" i="1" dirty="0" smtClean="0"/>
              <a:t>Causas </a:t>
            </a:r>
            <a:r>
              <a:rPr lang="es-GT" i="1" dirty="0"/>
              <a:t>Estructurales, Manifestaciones  e Interrelaciones Sociopolíticas y </a:t>
            </a:r>
            <a:r>
              <a:rPr lang="es-GT" i="1" dirty="0" smtClean="0"/>
              <a:t>Económicas, </a:t>
            </a:r>
            <a:r>
              <a:rPr lang="es-GT" i="1" dirty="0"/>
              <a:t>y las Condiciones de Pobreza y Extrema Pobreza, Prevalecientes  en la Población Indígena </a:t>
            </a:r>
            <a:r>
              <a:rPr lang="es-GT" i="1" dirty="0" smtClean="0"/>
              <a:t>y</a:t>
            </a:r>
          </a:p>
          <a:p>
            <a:pPr algn="ctr"/>
            <a:r>
              <a:rPr lang="es-GT" i="1" dirty="0" smtClean="0"/>
              <a:t> </a:t>
            </a:r>
            <a:r>
              <a:rPr lang="es-GT" i="1" dirty="0"/>
              <a:t>No Indígena, en la Región Nor-Oriental </a:t>
            </a:r>
          </a:p>
          <a:p>
            <a:pPr algn="ctr"/>
            <a:r>
              <a:rPr lang="es-GT" i="1" dirty="0"/>
              <a:t>  </a:t>
            </a:r>
            <a:r>
              <a:rPr lang="es-GT" i="1" dirty="0" smtClean="0"/>
              <a:t> de </a:t>
            </a:r>
            <a:r>
              <a:rPr lang="es-GT" i="1" dirty="0"/>
              <a:t>la República De Guatemala.</a:t>
            </a:r>
          </a:p>
          <a:p>
            <a:pPr algn="ctr"/>
            <a:r>
              <a:rPr lang="es-GT" i="1" dirty="0"/>
              <a:t> </a:t>
            </a:r>
          </a:p>
          <a:p>
            <a:pPr algn="ctr"/>
            <a:r>
              <a:rPr lang="es-GT" i="1" dirty="0" smtClean="0"/>
              <a:t>Jon </a:t>
            </a:r>
            <a:r>
              <a:rPr lang="es-GT" i="1" dirty="0"/>
              <a:t>Kraker Rolz Bennett.</a:t>
            </a:r>
          </a:p>
          <a:p>
            <a:pPr algn="ctr"/>
            <a:r>
              <a:rPr lang="es-GT" i="1" dirty="0"/>
              <a:t>República de Guatemala.</a:t>
            </a: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77500" lnSpcReduction="20000"/>
          </a:bodyPr>
          <a:lstStyle/>
          <a:p>
            <a:pPr algn="just">
              <a:buNone/>
            </a:pPr>
            <a:r>
              <a:rPr lang="es-GT" sz="2600" i="1" dirty="0" smtClean="0">
                <a:solidFill>
                  <a:srgbClr val="FFFF00"/>
                </a:solidFill>
              </a:rPr>
              <a:t>B. ¿A que me refiero como Extrema Derecha Guatemalteca?</a:t>
            </a:r>
            <a:endParaRPr lang="es-GT" sz="2600" dirty="0" smtClean="0">
              <a:solidFill>
                <a:srgbClr val="FFFF00"/>
              </a:solidFill>
            </a:endParaRPr>
          </a:p>
          <a:p>
            <a:pPr algn="just">
              <a:buNone/>
            </a:pPr>
            <a:endParaRPr lang="es-GT" sz="2400" i="1" dirty="0" smtClean="0"/>
          </a:p>
          <a:p>
            <a:pPr algn="just">
              <a:buNone/>
            </a:pPr>
            <a:r>
              <a:rPr lang="es-GT" sz="2600" i="1" dirty="0" smtClean="0">
                <a:solidFill>
                  <a:srgbClr val="FFFF00"/>
                </a:solidFill>
              </a:rPr>
              <a:t>Políticamente; </a:t>
            </a:r>
            <a:r>
              <a:rPr lang="es-GT" sz="2600" i="1" dirty="0" smtClean="0"/>
              <a:t>la extrema derecha guatemalteca, no ha avanzado hacia el ejercicio    de las libertades plenas, mas bien es manifiesta la resistencia y obstaculización a la democratización de la vida político-económica y como consecuencia mantiene la posición de  un modelo de economía neoliberal que dista mucho de ser una democracia social y representativa; las organizaciones sociales guatemaltecas , en la perspectiva del modelo político de la extrema derecha, tales como movimientos de trabajadores, obreros, campesinos, indígenas, etc., como expresión de la sociedad civil, tienen reconocidos y limitados derechos pero sin causes suficientes para  ejercer la función que les corresponde enriqueciendo la vida social y política de Guatemala. </a:t>
            </a:r>
            <a:endParaRPr lang="es-GT" sz="2600" dirty="0" smtClean="0"/>
          </a:p>
          <a:p>
            <a:pPr>
              <a:buNone/>
            </a:pPr>
            <a:endParaRPr lang="es-GT" sz="2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92500" lnSpcReduction="10000"/>
          </a:bodyPr>
          <a:lstStyle/>
          <a:p>
            <a:pPr algn="just">
              <a:buNone/>
            </a:pPr>
            <a:r>
              <a:rPr lang="es-GT" sz="2400" i="1" dirty="0" smtClean="0"/>
              <a:t>Por otra parte, la extrema derecha guatemalteca manipula a los medios de comunicación masiva, que frecuentemente, se ponen al servicio de determinados grupos de poder político y económico, porque o son los propietarios o disponen de recursos para pagarlos, en detrimento de los grupos sociales más desfavorecidos que carecen de  recursos.</a:t>
            </a:r>
            <a:endParaRPr lang="es-GT" sz="2400" dirty="0" smtClean="0"/>
          </a:p>
          <a:p>
            <a:pPr algn="just">
              <a:buNone/>
            </a:pPr>
            <a:r>
              <a:rPr lang="es-GT" sz="2400" i="1" dirty="0" smtClean="0"/>
              <a:t> </a:t>
            </a:r>
            <a:endParaRPr lang="es-GT" sz="2400" dirty="0" smtClean="0"/>
          </a:p>
          <a:p>
            <a:pPr algn="just">
              <a:buNone/>
            </a:pPr>
            <a:r>
              <a:rPr lang="es-GT" sz="2400" i="1" dirty="0" smtClean="0"/>
              <a:t>Además, la extrema derecha guatemalteca, es una fuerza política fuertemente organizada, constituyente de la principal articulación política de sectores oligárquicos, corporativos y de históricas prácticas contrainsurgentes, autoritarias y golpistas.</a:t>
            </a:r>
            <a:endParaRPr lang="es-GT" sz="2400" dirty="0" smtClean="0"/>
          </a:p>
          <a:p>
            <a:pPr algn="just">
              <a:buNone/>
            </a:pPr>
            <a:r>
              <a:rPr lang="es-GT" sz="2400" i="1" dirty="0" smtClean="0"/>
              <a:t> </a:t>
            </a:r>
            <a:endParaRPr lang="es-GT" sz="2400" dirty="0" smtClean="0"/>
          </a:p>
          <a:p>
            <a:pPr algn="just">
              <a:buNone/>
            </a:pPr>
            <a:endParaRPr lang="es-GT" sz="24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70000" lnSpcReduction="20000"/>
          </a:bodyPr>
          <a:lstStyle/>
          <a:p>
            <a:pPr>
              <a:buNone/>
            </a:pPr>
            <a:endParaRPr lang="es-GT" i="1" dirty="0" smtClean="0"/>
          </a:p>
          <a:p>
            <a:pPr>
              <a:buNone/>
            </a:pPr>
            <a:endParaRPr lang="es-GT" i="1" dirty="0" smtClean="0"/>
          </a:p>
          <a:p>
            <a:pPr algn="just">
              <a:buNone/>
            </a:pPr>
            <a:r>
              <a:rPr lang="es-GT" sz="2900" i="1" dirty="0" smtClean="0">
                <a:solidFill>
                  <a:srgbClr val="FFFF00"/>
                </a:solidFill>
              </a:rPr>
              <a:t>Económicamente, </a:t>
            </a:r>
            <a:r>
              <a:rPr lang="es-GT" sz="2900" i="1" dirty="0" smtClean="0"/>
              <a:t>la extrema derecha guatemalteca, es prácticamente dueña de los medios de producción del país, los cuales administra para su propio beneficio, traduciéndose en la práctica, en una acumulación de riqueza exclusivamente a su favor. Como ideólogos del capitalismo salvaje, defienden el sistema de libre mercado, donde no se da en grado suficiente, respuesta a las necesidades primarias, sentidas de la población guatemalteca, mas bien se crean otras necesidades artificiales y artificiosamente. El sistema económico, desde hace más de veinte años viene aumentando los índices de desempleo, se consolida el sistema de libre empresa en detrimento de un sistema económico que apunte al bienestar general de la población del país.</a:t>
            </a:r>
            <a:endParaRPr lang="es-GT" sz="2900" dirty="0" smtClean="0"/>
          </a:p>
          <a:p>
            <a:pPr>
              <a:buNone/>
            </a:pPr>
            <a:endParaRPr lang="es-GT" sz="29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lgn="just">
              <a:buNone/>
            </a:pPr>
            <a:r>
              <a:rPr lang="es-GT" sz="2000" i="1" dirty="0" smtClean="0">
                <a:solidFill>
                  <a:srgbClr val="FFFF00"/>
                </a:solidFill>
              </a:rPr>
              <a:t>Socialmente,</a:t>
            </a:r>
            <a:r>
              <a:rPr lang="es-GT" sz="2000" i="1" dirty="0" smtClean="0"/>
              <a:t> la extrema derecha, se manifiesta a favor de un consumismo desenfrenado, como un modelo  social y cultural interiorizado por la sociedad guatemalteca, esto ha tenido un efecto negativo en el desarrollo individual y colectivo de las personas, convirtiéndonos en una sociedad inmadura, individualista, consumista, donde el ciclo humano ha reducido al guatemalteco y guatemalteca a objetos económicos de trabajar, para ganar, comprar y consumir; desarrollando una práctica evidentemente de una cultura de insolidaridad y de individualismo, donde las personas valen por lo que tienen materialmente y no por sus valores humanos.</a:t>
            </a:r>
          </a:p>
          <a:p>
            <a:pPr algn="just">
              <a:buNone/>
            </a:pPr>
            <a:r>
              <a:rPr lang="es-GT" sz="2000" i="1" dirty="0" smtClean="0"/>
              <a:t>     Etc.</a:t>
            </a:r>
            <a:endParaRPr lang="es-GT" sz="2000" dirty="0" smtClean="0"/>
          </a:p>
          <a:p>
            <a:pPr algn="just"/>
            <a:endParaRPr lang="es-GT" sz="20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buNone/>
            </a:pPr>
            <a:r>
              <a:rPr lang="es-GT" sz="1800" i="1" dirty="0" smtClean="0">
                <a:solidFill>
                  <a:srgbClr val="FFFF00"/>
                </a:solidFill>
              </a:rPr>
              <a:t>C. ¿Cual es el Estado Actual,</a:t>
            </a:r>
            <a:r>
              <a:rPr lang="es-GT" sz="1800" b="1" i="1" dirty="0" smtClean="0">
                <a:solidFill>
                  <a:srgbClr val="FFFF00"/>
                </a:solidFill>
              </a:rPr>
              <a:t> </a:t>
            </a:r>
            <a:r>
              <a:rPr lang="es-GT" sz="1800" i="1" dirty="0" smtClean="0">
                <a:solidFill>
                  <a:srgbClr val="FFFF00"/>
                </a:solidFill>
              </a:rPr>
              <a:t>Causas Estructurales, Manifestaciones  e Interrelaciones Sociopolíticas y Económicas y las Condiciones de Pobreza y  Extrema Pobreza prevalecientes en la República de Guatemala?</a:t>
            </a:r>
            <a:endParaRPr lang="es-GT" sz="1800" dirty="0" smtClean="0">
              <a:solidFill>
                <a:srgbClr val="FFFF00"/>
              </a:solidFill>
            </a:endParaRPr>
          </a:p>
          <a:p>
            <a:pPr>
              <a:buNone/>
            </a:pPr>
            <a:r>
              <a:rPr lang="es-GT" sz="1800" i="1" dirty="0" smtClean="0"/>
              <a:t> </a:t>
            </a:r>
          </a:p>
          <a:p>
            <a:pPr algn="just">
              <a:buNone/>
            </a:pPr>
            <a:r>
              <a:rPr lang="es-GT" sz="1600" i="1" dirty="0" smtClean="0"/>
              <a:t>La coyuntura política actual en la República de Guatemala, enmarcada por las mínimas diferencias ideológicas que se manifiestan en la praxis política, entre una derecha moderada y la extrema derecha, ha dado como resultado el hallazgo de que la población guatemalteca, se desenvuelve dentro de un sistema económico que ha atravesado períodos de crecimiento reducidos, entre la década de 1980 y mediados de la primera década del Siglo XXI; el PIB per cápita de Guatemala del año 2008, es un 18% mayor que el de 1990. Sin embargo, esto equivale a una tasa de crecimiento per cápita de tan solo 1%  anual durante el período 1990-2006, lo cual significa que el crecimiento permanece por debajo  del promedio latinoamericano.   </a:t>
            </a:r>
            <a:endParaRPr lang="es-GT" sz="1600" dirty="0" smtClean="0"/>
          </a:p>
          <a:p>
            <a:pPr>
              <a:buNone/>
            </a:pPr>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Autofit/>
          </a:bodyPr>
          <a:lstStyle/>
          <a:p>
            <a:pPr algn="just">
              <a:buNone/>
            </a:pPr>
            <a:r>
              <a:rPr lang="es-GT" sz="1800" i="1" dirty="0" smtClean="0"/>
              <a:t>El marco referencial es que la población guatemalteca, enfrenta múltiples carencias, por ejemplo: Al final de la década de 1980, el 62.8% de los guatemaltecos y guatemaltecas, vivían en condiciones de pobreza, esta cifra se había reducido en casi doce puntos para el año 2008. Sin embargo, a pesar de esa reducción, todavía más de la mitad de la población sigue viviendo en condiciones de pobreza.</a:t>
            </a:r>
            <a:endParaRPr lang="es-GT" sz="1800" dirty="0" smtClean="0"/>
          </a:p>
          <a:p>
            <a:pPr algn="just">
              <a:buNone/>
            </a:pPr>
            <a:endParaRPr lang="es-GT" sz="1800" i="1" dirty="0" smtClean="0"/>
          </a:p>
          <a:p>
            <a:pPr algn="just">
              <a:buNone/>
            </a:pPr>
            <a:r>
              <a:rPr lang="es-GT" sz="1800" i="1" dirty="0" smtClean="0"/>
              <a:t>Por otra parte, si tomamos en cuenta que por el crecimiento demográfico del país, durante diecisiete años (1989/2008), el número de habitantes en condiciones de pobreza aumento de 5.4 a 6.6 millones de personas, es decir un millón doscientas mil más, se sumaron a la condición de pobreza.</a:t>
            </a:r>
            <a:endParaRPr lang="es-GT" sz="1800" dirty="0" smtClean="0"/>
          </a:p>
          <a:p>
            <a:pPr algn="just">
              <a:buNone/>
            </a:pPr>
            <a:endParaRPr lang="es-GT" sz="1800" i="1" dirty="0" smtClean="0"/>
          </a:p>
          <a:p>
            <a:pPr algn="just">
              <a:buNone/>
            </a:pPr>
            <a:r>
              <a:rPr lang="es-GT" sz="1800" i="1" dirty="0" smtClean="0"/>
              <a:t>Cabe destacar que la población guatemalteca, en situación de extrema pobreza, se incrementó en casi medio millón de personas, Etc.</a:t>
            </a:r>
            <a:endParaRPr lang="es-GT" sz="1800" dirty="0" smtClean="0"/>
          </a:p>
          <a:p>
            <a:pPr algn="just">
              <a:buNone/>
            </a:pPr>
            <a:r>
              <a:rPr lang="es-GT" sz="1800" i="1" dirty="0" smtClean="0"/>
              <a:t> </a:t>
            </a:r>
            <a:endParaRPr lang="es-GT" sz="1800" dirty="0" smtClean="0"/>
          </a:p>
          <a:p>
            <a:pPr algn="just"/>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buNone/>
            </a:pPr>
            <a:r>
              <a:rPr lang="es-GT" sz="1800" i="1" dirty="0" smtClean="0">
                <a:solidFill>
                  <a:srgbClr val="FFFF00"/>
                </a:solidFill>
              </a:rPr>
              <a:t>D. ¿Pero cual es la Realidad Socioeconómica, de la Población Indígena y No Indígena y las Condiciones de Pobreza y Extrema Pobreza, localizadas en la Región Nor-Oriental de la República de Guatemala?</a:t>
            </a:r>
            <a:endParaRPr lang="es-GT" sz="1800" dirty="0" smtClean="0">
              <a:solidFill>
                <a:srgbClr val="FFFF00"/>
              </a:solidFill>
            </a:endParaRPr>
          </a:p>
          <a:p>
            <a:pPr>
              <a:buNone/>
            </a:pPr>
            <a:r>
              <a:rPr lang="es-GT" sz="2000" i="1" dirty="0" smtClean="0">
                <a:solidFill>
                  <a:srgbClr val="FFFF00"/>
                </a:solidFill>
              </a:rPr>
              <a:t> </a:t>
            </a:r>
            <a:endParaRPr lang="es-GT" sz="2000" dirty="0" smtClean="0">
              <a:solidFill>
                <a:srgbClr val="FFFF00"/>
              </a:solidFill>
            </a:endParaRPr>
          </a:p>
          <a:p>
            <a:pPr algn="just">
              <a:buNone/>
            </a:pPr>
            <a:r>
              <a:rPr lang="es-GT" sz="1800" i="1" dirty="0" smtClean="0"/>
              <a:t>La Población Indígena y No Indígena, localizadas en la Región Nor-Oriental de Guatemala, habita los departamentos de Zacapa, Chiquimula, Jalapa, Jutiapa e Izabal, son parte del llamado Corredor Seco;  un alto porcentaje  viven actualmente en condiciones de pobreza,  extrema pobreza y hambruna;  son parte de los 850 mil guatemaltecos y guatemaltecas que han sido considerados pobres en el  año 2009, además de 731 mil habitantes más que bajarán su condición a la de miseria.</a:t>
            </a:r>
            <a:endParaRPr lang="es-GT" sz="1800" dirty="0" smtClean="0"/>
          </a:p>
          <a:p>
            <a:pPr algn="just">
              <a:buNone/>
            </a:pPr>
            <a:r>
              <a:rPr lang="es-GT" sz="1800" i="1" dirty="0" smtClean="0"/>
              <a:t> </a:t>
            </a:r>
            <a:endParaRPr lang="es-GT" sz="1800" dirty="0" smtClean="0"/>
          </a:p>
          <a:p>
            <a:pPr algn="just">
              <a:buNone/>
            </a:pPr>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2000" b="1" i="1" dirty="0" smtClean="0">
                <a:solidFill>
                  <a:srgbClr val="FFC000"/>
                </a:solidFill>
              </a:rPr>
              <a:t>XII ENCUENTRO INTERNACIONAL DE ECONOMISTAS. </a:t>
            </a:r>
            <a:br>
              <a:rPr lang="es-GT" sz="2000" b="1" i="1" dirty="0" smtClean="0">
                <a:solidFill>
                  <a:srgbClr val="FFC000"/>
                </a:solidFill>
              </a:rPr>
            </a:br>
            <a:r>
              <a:rPr lang="es-GT" sz="2000" b="1" i="1" dirty="0" smtClean="0">
                <a:solidFill>
                  <a:srgbClr val="FFC000"/>
                </a:solidFill>
              </a:rPr>
              <a:t>LA HABANA, CUBA, </a:t>
            </a:r>
            <a:br>
              <a:rPr lang="es-GT" sz="2000" b="1" i="1" dirty="0" smtClean="0">
                <a:solidFill>
                  <a:srgbClr val="FFC000"/>
                </a:solidFill>
              </a:rPr>
            </a:br>
            <a:r>
              <a:rPr lang="es-GT" sz="2000" b="1" i="1" dirty="0" smtClean="0">
                <a:solidFill>
                  <a:srgbClr val="FFC000"/>
                </a:solidFill>
              </a:rPr>
              <a:t>AÑO 2010.</a:t>
            </a:r>
            <a:endParaRPr lang="es-GT" sz="2000" dirty="0"/>
          </a:p>
        </p:txBody>
      </p:sp>
      <p:sp>
        <p:nvSpPr>
          <p:cNvPr id="3" name="2 Marcador de contenido"/>
          <p:cNvSpPr>
            <a:spLocks noGrp="1"/>
          </p:cNvSpPr>
          <p:nvPr>
            <p:ph idx="1"/>
          </p:nvPr>
        </p:nvSpPr>
        <p:spPr>
          <a:xfrm>
            <a:off x="1214414" y="1500174"/>
            <a:ext cx="6429420" cy="4525963"/>
          </a:xfrm>
        </p:spPr>
        <p:txBody>
          <a:bodyPr>
            <a:normAutofit/>
          </a:bodyPr>
          <a:lstStyle/>
          <a:p>
            <a:pPr algn="ctr">
              <a:buNone/>
            </a:pPr>
            <a:endParaRPr lang="es-GT" sz="1600" i="1" dirty="0">
              <a:solidFill>
                <a:srgbClr val="FFFF00"/>
              </a:solidFill>
            </a:endParaRPr>
          </a:p>
        </p:txBody>
      </p:sp>
      <p:graphicFrame>
        <p:nvGraphicFramePr>
          <p:cNvPr id="4" name="3 Tabla"/>
          <p:cNvGraphicFramePr>
            <a:graphicFrameLocks noGrp="1"/>
          </p:cNvGraphicFramePr>
          <p:nvPr/>
        </p:nvGraphicFramePr>
        <p:xfrm>
          <a:off x="1214414" y="357164"/>
          <a:ext cx="6429420" cy="6033275"/>
        </p:xfrm>
        <a:graphic>
          <a:graphicData uri="http://schemas.openxmlformats.org/drawingml/2006/table">
            <a:tbl>
              <a:tblPr firstRow="1" bandRow="1">
                <a:tableStyleId>{5C22544A-7EE6-4342-B048-85BDC9FD1C3A}</a:tableStyleId>
              </a:tblPr>
              <a:tblGrid>
                <a:gridCol w="3214710"/>
                <a:gridCol w="3214710"/>
              </a:tblGrid>
              <a:tr h="638740">
                <a:tc gridSpan="2">
                  <a:txBody>
                    <a:bodyPr/>
                    <a:lstStyle/>
                    <a:p>
                      <a:pPr algn="ctr"/>
                      <a:r>
                        <a:rPr lang="es-GT" sz="1600" dirty="0" smtClean="0">
                          <a:solidFill>
                            <a:srgbClr val="FFFF00"/>
                          </a:solidFill>
                        </a:rPr>
                        <a:t>      Algunas Cifras de la  Crisis Estructural</a:t>
                      </a:r>
                      <a:r>
                        <a:rPr lang="es-GT" sz="1600" baseline="0" dirty="0" smtClean="0">
                          <a:solidFill>
                            <a:srgbClr val="FFFF00"/>
                          </a:solidFill>
                        </a:rPr>
                        <a:t> y Coyuntural del Estado Guatemalteco;</a:t>
                      </a:r>
                      <a:endParaRPr lang="es-GT" sz="1600" dirty="0">
                        <a:solidFill>
                          <a:srgbClr val="FFFF00"/>
                        </a:solidFill>
                      </a:endParaRPr>
                    </a:p>
                  </a:txBody>
                  <a:tcPr>
                    <a:lnT w="12700" cmpd="sng">
                      <a:noFill/>
                    </a:lnT>
                  </a:tcPr>
                </a:tc>
                <a:tc hMerge="1">
                  <a:txBody>
                    <a:bodyPr/>
                    <a:lstStyle/>
                    <a:p>
                      <a:endParaRPr lang="es-GT"/>
                    </a:p>
                  </a:txBody>
                  <a:tcPr/>
                </a:tc>
              </a:tr>
              <a:tr h="638740">
                <a:tc gridSpan="2">
                  <a:txBody>
                    <a:bodyPr/>
                    <a:lstStyle/>
                    <a:p>
                      <a:r>
                        <a:rPr lang="es-GT" sz="1600" dirty="0" smtClean="0">
                          <a:solidFill>
                            <a:schemeClr val="bg2"/>
                          </a:solidFill>
                        </a:rPr>
                        <a:t>1. </a:t>
                      </a:r>
                      <a:r>
                        <a:rPr lang="es-GT" sz="1600" i="1" dirty="0" smtClean="0">
                          <a:solidFill>
                            <a:schemeClr val="bg2"/>
                          </a:solidFill>
                        </a:rPr>
                        <a:t>60% de la riqueza que se genera en el país</a:t>
                      </a:r>
                      <a:r>
                        <a:rPr lang="es-GT" sz="1600" i="1" baseline="0" dirty="0">
                          <a:solidFill>
                            <a:schemeClr val="bg2"/>
                          </a:solidFill>
                        </a:rPr>
                        <a:t> </a:t>
                      </a:r>
                      <a:r>
                        <a:rPr lang="es-GT" sz="1600" i="1" dirty="0" smtClean="0">
                          <a:solidFill>
                            <a:schemeClr val="bg2"/>
                          </a:solidFill>
                        </a:rPr>
                        <a:t>queda en manos del 20% de la población</a:t>
                      </a:r>
                      <a:endParaRPr lang="es-GT" sz="1600" dirty="0">
                        <a:solidFill>
                          <a:schemeClr val="bg2"/>
                        </a:solidFill>
                      </a:endParaRPr>
                    </a:p>
                  </a:txBody>
                  <a:tcPr/>
                </a:tc>
                <a:tc hMerge="1">
                  <a:txBody>
                    <a:bodyPr/>
                    <a:lstStyle/>
                    <a:p>
                      <a:endParaRPr lang="es-GT" sz="1600" dirty="0">
                        <a:solidFill>
                          <a:schemeClr val="tx1"/>
                        </a:solidFill>
                      </a:endParaRPr>
                    </a:p>
                  </a:txBody>
                  <a:tcPr/>
                </a:tc>
              </a:tr>
              <a:tr h="907683">
                <a:tc gridSpan="2">
                  <a:txBody>
                    <a:bodyPr/>
                    <a:lstStyle/>
                    <a:p>
                      <a:r>
                        <a:rPr lang="es-GT" sz="1600" dirty="0" smtClean="0">
                          <a:solidFill>
                            <a:schemeClr val="bg2"/>
                          </a:solidFill>
                        </a:rPr>
                        <a:t>2. En la República de Guatemala, </a:t>
                      </a:r>
                      <a:r>
                        <a:rPr lang="es-GT" sz="1600" i="1" dirty="0" smtClean="0">
                          <a:solidFill>
                            <a:schemeClr val="bg2"/>
                          </a:solidFill>
                        </a:rPr>
                        <a:t>de una población total</a:t>
                      </a:r>
                      <a:r>
                        <a:rPr lang="es-GT" sz="1600" i="1" baseline="0" dirty="0" smtClean="0">
                          <a:solidFill>
                            <a:schemeClr val="bg2"/>
                          </a:solidFill>
                        </a:rPr>
                        <a:t> </a:t>
                      </a:r>
                      <a:r>
                        <a:rPr lang="es-GT" sz="1600" i="1" dirty="0" smtClean="0">
                          <a:solidFill>
                            <a:schemeClr val="bg2"/>
                          </a:solidFill>
                        </a:rPr>
                        <a:t>de 13 millones de habitantes,</a:t>
                      </a:r>
                      <a:r>
                        <a:rPr lang="es-GT" sz="1600" dirty="0" smtClean="0">
                          <a:solidFill>
                            <a:schemeClr val="bg2"/>
                          </a:solidFill>
                        </a:rPr>
                        <a:t>62.8% de</a:t>
                      </a:r>
                      <a:r>
                        <a:rPr lang="es-GT" sz="1600" baseline="0" dirty="0" smtClean="0">
                          <a:solidFill>
                            <a:schemeClr val="bg2"/>
                          </a:solidFill>
                        </a:rPr>
                        <a:t> </a:t>
                      </a:r>
                      <a:r>
                        <a:rPr lang="es-GT" sz="1600" dirty="0" smtClean="0">
                          <a:solidFill>
                            <a:schemeClr val="bg2"/>
                          </a:solidFill>
                        </a:rPr>
                        <a:t>guatemaltecos</a:t>
                      </a:r>
                      <a:r>
                        <a:rPr lang="es-GT" sz="1600" baseline="0" dirty="0" smtClean="0">
                          <a:solidFill>
                            <a:schemeClr val="bg2"/>
                          </a:solidFill>
                        </a:rPr>
                        <a:t> y guatemaltecas, se encuentran en condiciones de pobreza y un </a:t>
                      </a:r>
                      <a:r>
                        <a:rPr lang="es-GT" sz="1600" i="1" dirty="0" smtClean="0">
                          <a:solidFill>
                            <a:schemeClr val="bg2"/>
                          </a:solidFill>
                        </a:rPr>
                        <a:t>17% de la</a:t>
                      </a:r>
                      <a:r>
                        <a:rPr lang="es-GT" sz="1600" i="1" baseline="0" dirty="0" smtClean="0">
                          <a:solidFill>
                            <a:schemeClr val="bg2"/>
                          </a:solidFill>
                        </a:rPr>
                        <a:t> </a:t>
                      </a:r>
                      <a:r>
                        <a:rPr lang="es-GT" sz="1600" i="1" dirty="0" smtClean="0">
                          <a:solidFill>
                            <a:schemeClr val="bg2"/>
                          </a:solidFill>
                        </a:rPr>
                        <a:t>población en extrema pobreza </a:t>
                      </a:r>
                      <a:r>
                        <a:rPr lang="es-GT" sz="1600" dirty="0" smtClean="0">
                          <a:solidFill>
                            <a:schemeClr val="bg2"/>
                          </a:solidFill>
                        </a:rPr>
                        <a:t>. </a:t>
                      </a:r>
                      <a:endParaRPr lang="es-GT" sz="1600" dirty="0">
                        <a:solidFill>
                          <a:schemeClr val="bg2"/>
                        </a:solidFill>
                      </a:endParaRPr>
                    </a:p>
                  </a:txBody>
                  <a:tcPr/>
                </a:tc>
                <a:tc hMerge="1">
                  <a:txBody>
                    <a:bodyPr/>
                    <a:lstStyle/>
                    <a:p>
                      <a:endParaRPr lang="es-GT" sz="1600" dirty="0">
                        <a:solidFill>
                          <a:schemeClr val="tx1"/>
                        </a:solidFill>
                      </a:endParaRPr>
                    </a:p>
                  </a:txBody>
                  <a:tcPr/>
                </a:tc>
              </a:tr>
              <a:tr h="1176626">
                <a:tc>
                  <a:txBody>
                    <a:bodyPr/>
                    <a:lstStyle/>
                    <a:p>
                      <a:r>
                        <a:rPr lang="es-GT" sz="1600" i="1" dirty="0" smtClean="0">
                          <a:solidFill>
                            <a:schemeClr val="bg2"/>
                          </a:solidFill>
                        </a:rPr>
                        <a:t>4. 1.7 millones de guatemaltecos y guatemaltecas, se ven afectados por la crisis económica actual.</a:t>
                      </a:r>
                      <a:r>
                        <a:rPr lang="es-GT" sz="1600" dirty="0" smtClean="0">
                          <a:solidFill>
                            <a:schemeClr val="bg2"/>
                          </a:solidFill>
                        </a:rPr>
                        <a:t> </a:t>
                      </a:r>
                      <a:endParaRPr lang="es-GT" sz="1600" dirty="0">
                        <a:solidFill>
                          <a:schemeClr val="bg2"/>
                        </a:solidFill>
                      </a:endParaRPr>
                    </a:p>
                  </a:txBody>
                  <a:tcPr/>
                </a:tc>
                <a:tc>
                  <a:txBody>
                    <a:bodyPr/>
                    <a:lstStyle/>
                    <a:p>
                      <a:r>
                        <a:rPr lang="es-GT" sz="1600" dirty="0" smtClean="0">
                          <a:solidFill>
                            <a:schemeClr val="bg2"/>
                          </a:solidFill>
                        </a:rPr>
                        <a:t>5. </a:t>
                      </a:r>
                      <a:r>
                        <a:rPr lang="es-GT" sz="1600" i="1" dirty="0" smtClean="0">
                          <a:solidFill>
                            <a:schemeClr val="bg2"/>
                          </a:solidFill>
                        </a:rPr>
                        <a:t>1.5 millones de personas de 49 municipios de la República de Guatemala, están en un rango muy bajo de calidad de vida </a:t>
                      </a:r>
                      <a:r>
                        <a:rPr lang="es-GT" sz="1600" dirty="0" smtClean="0">
                          <a:solidFill>
                            <a:schemeClr val="bg2"/>
                          </a:solidFill>
                        </a:rPr>
                        <a:t>. </a:t>
                      </a:r>
                      <a:endParaRPr lang="es-GT" sz="1600" dirty="0">
                        <a:solidFill>
                          <a:schemeClr val="bg2"/>
                        </a:solidFill>
                      </a:endParaRPr>
                    </a:p>
                  </a:txBody>
                  <a:tcPr/>
                </a:tc>
              </a:tr>
              <a:tr h="907683">
                <a:tc>
                  <a:txBody>
                    <a:bodyPr/>
                    <a:lstStyle/>
                    <a:p>
                      <a:r>
                        <a:rPr lang="es-GT" sz="1600" dirty="0" smtClean="0">
                          <a:solidFill>
                            <a:schemeClr val="bg2"/>
                          </a:solidFill>
                        </a:rPr>
                        <a:t>6. </a:t>
                      </a:r>
                      <a:r>
                        <a:rPr lang="es-GT" sz="1600" i="1" dirty="0" smtClean="0">
                          <a:solidFill>
                            <a:schemeClr val="bg2"/>
                          </a:solidFill>
                        </a:rPr>
                        <a:t>2.8 millones de personas en un rango bajo de calidad de vida.</a:t>
                      </a:r>
                      <a:endParaRPr lang="es-GT" sz="1600" dirty="0">
                        <a:solidFill>
                          <a:schemeClr val="bg2"/>
                        </a:solidFill>
                      </a:endParaRPr>
                    </a:p>
                  </a:txBody>
                  <a:tcPr/>
                </a:tc>
                <a:tc>
                  <a:txBody>
                    <a:bodyPr/>
                    <a:lstStyle/>
                    <a:p>
                      <a:r>
                        <a:rPr lang="es-GT" sz="1600" dirty="0" smtClean="0">
                          <a:solidFill>
                            <a:schemeClr val="bg2"/>
                          </a:solidFill>
                        </a:rPr>
                        <a:t>7. 90 Municipios de 135, del llamado Corredor Seco, están en riesgo de inseguridad</a:t>
                      </a:r>
                      <a:r>
                        <a:rPr lang="es-GT" sz="1600" baseline="0" dirty="0" smtClean="0">
                          <a:solidFill>
                            <a:schemeClr val="bg2"/>
                          </a:solidFill>
                        </a:rPr>
                        <a:t> alimentaria.</a:t>
                      </a:r>
                      <a:endParaRPr lang="es-GT" sz="1600" dirty="0">
                        <a:solidFill>
                          <a:schemeClr val="bg2"/>
                        </a:solidFill>
                      </a:endParaRPr>
                    </a:p>
                  </a:txBody>
                  <a:tcPr/>
                </a:tc>
              </a:tr>
              <a:tr h="144556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GT" sz="1600" dirty="0" smtClean="0">
                          <a:solidFill>
                            <a:schemeClr val="bg2"/>
                          </a:solidFill>
                        </a:rPr>
                        <a:t>8.</a:t>
                      </a:r>
                      <a:r>
                        <a:rPr lang="es-GT" sz="1600" baseline="0" dirty="0" smtClean="0">
                          <a:solidFill>
                            <a:schemeClr val="bg2"/>
                          </a:solidFill>
                        </a:rPr>
                        <a:t> </a:t>
                      </a:r>
                      <a:r>
                        <a:rPr lang="es-GT" sz="1600" i="1" dirty="0" smtClean="0">
                          <a:solidFill>
                            <a:schemeClr val="bg2"/>
                          </a:solidFill>
                        </a:rPr>
                        <a:t>las condiciones estructurales del país, han sido determinantes en la exclusión e inequidad en que viven los guatemaltecos y guatemaltecas, específicamente en la Población Indígena y No Indígena de la Región Nor-Oriental de la República de Guatemala, </a:t>
                      </a:r>
                      <a:endParaRPr lang="es-GT" sz="1600" dirty="0" smtClean="0">
                        <a:solidFill>
                          <a:schemeClr val="bg2"/>
                        </a:solidFill>
                      </a:endParaRPr>
                    </a:p>
                  </a:txBody>
                  <a:tcPr/>
                </a:tc>
                <a:tc hMerge="1">
                  <a:txBody>
                    <a:bodyPr/>
                    <a:lstStyle/>
                    <a:p>
                      <a:endParaRPr lang="es-GT"/>
                    </a:p>
                  </a:txBody>
                  <a:tcPr/>
                </a:tc>
              </a:tr>
            </a:tbl>
          </a:graphicData>
        </a:graphic>
      </p:graphicFrame>
    </p:spTree>
  </p:cSld>
  <p:clrMapOvr>
    <a:masterClrMapping/>
  </p:clrMapOvr>
  <p:transition>
    <p:newsflash/>
    <p:sndAc>
      <p:stSnd>
        <p:snd r:embed="rId3" name="arrow.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buNone/>
            </a:pPr>
            <a:endParaRPr lang="es-GT" sz="1800" i="1" dirty="0" smtClean="0"/>
          </a:p>
          <a:p>
            <a:pPr>
              <a:buNone/>
            </a:pPr>
            <a:endParaRPr lang="es-GT" sz="1800" i="1" dirty="0" smtClean="0"/>
          </a:p>
          <a:p>
            <a:pPr algn="just">
              <a:buNone/>
            </a:pPr>
            <a:r>
              <a:rPr lang="es-GT" sz="1800" i="1" dirty="0" smtClean="0"/>
              <a:t>Queda evidenciada, la indiferencia para resolver la problemática nutricional y alimentaria, por parte del Estado Guatemalteco, así como de  los sectores de la sociedad, encargados de garantizar el derecho a la seguridad alimentaria y nutricional; lo que ha traído  como consecuencia el agravamiento de la pobreza, extrema pobreza y hambre en la Región  del Nor-Oriente de la República de Guatemala;</a:t>
            </a:r>
          </a:p>
          <a:p>
            <a:pPr algn="just">
              <a:buNone/>
            </a:pPr>
            <a:endParaRPr lang="es-GT" sz="1600" i="1" dirty="0" smtClean="0"/>
          </a:p>
          <a:p>
            <a:pPr algn="just">
              <a:buNone/>
            </a:pPr>
            <a:r>
              <a:rPr lang="es-GT" sz="1800" i="1" dirty="0" smtClean="0"/>
              <a:t> Es por ello que puedo permitirme afirmar  que el modelo económico que se adoptó en el país a partir del año de 1981,simplemente  ha fracasado. </a:t>
            </a:r>
            <a:endParaRPr lang="es-GT" sz="1800" dirty="0" smtClean="0"/>
          </a:p>
          <a:p>
            <a:pPr algn="just">
              <a:buNone/>
            </a:pPr>
            <a:r>
              <a:rPr lang="es-GT" sz="1800" i="1" dirty="0" smtClean="0"/>
              <a:t> </a:t>
            </a:r>
            <a:endParaRPr lang="es-GT" sz="1800" dirty="0" smtClean="0"/>
          </a:p>
          <a:p>
            <a:pPr algn="just">
              <a:buNone/>
            </a:pPr>
            <a:r>
              <a:rPr lang="es-GT" sz="1800" i="1" dirty="0" smtClean="0"/>
              <a:t> </a:t>
            </a:r>
            <a:endParaRPr lang="es-GT" sz="1800" dirty="0" smtClean="0"/>
          </a:p>
          <a:p>
            <a:pPr>
              <a:buNone/>
            </a:pPr>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buNone/>
            </a:pPr>
            <a:r>
              <a:rPr lang="es-GT" sz="1800" i="1" dirty="0" smtClean="0">
                <a:solidFill>
                  <a:srgbClr val="FFFF00"/>
                </a:solidFill>
              </a:rPr>
              <a:t>E. ¿Cuál es el Resultado de la Medición Matemática de las Variables Fundamentales del Índice de Desarrollo Humano, IDH, Pobreza y  Condiciones de Extrema Pobreza Población Indígena y No Indígena de la   Región Nor-Oriental de la República de Guatemala?</a:t>
            </a:r>
          </a:p>
          <a:p>
            <a:pPr>
              <a:buNone/>
            </a:pPr>
            <a:endParaRPr lang="es-GT" sz="1800" dirty="0" smtClean="0"/>
          </a:p>
          <a:p>
            <a:pPr algn="just">
              <a:buNone/>
            </a:pPr>
            <a:r>
              <a:rPr lang="es-GT" sz="1800" i="1" dirty="0" smtClean="0"/>
              <a:t>Para </a:t>
            </a:r>
            <a:r>
              <a:rPr lang="es-GT" sz="1800" b="1" i="1" dirty="0" smtClean="0"/>
              <a:t>la medición matemática del Índice de Desarrollo Humano,</a:t>
            </a:r>
            <a:r>
              <a:rPr lang="es-GT" sz="1800" i="1" dirty="0" smtClean="0"/>
              <a:t> IDH, utilizo Tres Variables Fundamentales de Información, para el análisis y estudio del Desarrollo Socioeconómico Integral; Condiciones de Pobreza y Extrema Pobreza de la Población Indígena y No Indígena de la Región Nor-Oriental de la República de Guatemala, los cuales son: Educación, Salud y Programa de Reactivación Económica, medido por la eficiencia de fortalecer el PIB Per Cápita. </a:t>
            </a:r>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solidFill>
                <a:srgbClr val="FFC000"/>
              </a:solidFill>
            </a:endParaRPr>
          </a:p>
        </p:txBody>
      </p:sp>
      <p:sp>
        <p:nvSpPr>
          <p:cNvPr id="3" name="2 Marcador de contenido"/>
          <p:cNvSpPr>
            <a:spLocks noGrp="1"/>
          </p:cNvSpPr>
          <p:nvPr>
            <p:ph idx="1"/>
          </p:nvPr>
        </p:nvSpPr>
        <p:spPr/>
        <p:txBody>
          <a:bodyPr>
            <a:normAutofit lnSpcReduction="10000"/>
          </a:bodyPr>
          <a:lstStyle/>
          <a:p>
            <a:pPr algn="just">
              <a:buNone/>
            </a:pPr>
            <a:endParaRPr lang="es-GT" sz="1800" i="1" dirty="0" smtClean="0"/>
          </a:p>
          <a:p>
            <a:pPr algn="just">
              <a:buNone/>
            </a:pPr>
            <a:r>
              <a:rPr lang="es-GT" sz="1800" i="1" dirty="0" smtClean="0"/>
              <a:t>La presentación de la Ponencia: </a:t>
            </a:r>
            <a:r>
              <a:rPr lang="es-GT" sz="1800" b="1" i="1" dirty="0" smtClean="0"/>
              <a:t>Causas Estructurales, Manifestaciones  e Interrelaciones Sociopolíticas y Económicas, y las Condiciones de Pobreza y Extrema Pobreza, Prevalecientes  en la Población Indígena y No Indígena, en la Región Nor-Oriental de la República De Guatemala, </a:t>
            </a:r>
            <a:r>
              <a:rPr lang="es-GT" sz="1800" i="1" dirty="0" smtClean="0"/>
              <a:t>es un esfuerzo personal para hacer pública una investigación analítica y descriptiva de paradigmas  estructurales, manifestaciones e interrelaciones sociopolíticas y económicas dominantes y las Condiciones de Pobreza y Extrema Pobreza prevalecientes en la Población Indígena y No Indígena de la Región Nor-Oriental de la República de Guatemala; en un escenario  constituido por una nación  construida sobre la injusticia,  la explotación y pobreza; realidad de país, en la que se encuentra  inmersa la mayoría de la población guatemalteca.</a:t>
            </a:r>
          </a:p>
          <a:p>
            <a:pPr algn="just">
              <a:buNone/>
            </a:pPr>
            <a:r>
              <a:rPr lang="es-GT" sz="1800" i="1" dirty="0" smtClean="0"/>
              <a:t> </a:t>
            </a:r>
          </a:p>
          <a:p>
            <a:pPr algn="just">
              <a:buNone/>
            </a:pPr>
            <a:endParaRPr lang="es-GT" sz="14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2000" b="1" i="1" dirty="0" smtClean="0">
                <a:solidFill>
                  <a:srgbClr val="FFC000"/>
                </a:solidFill>
              </a:rPr>
              <a:t>XII ENCUENTRO INTERNACIONAL DE ECONOMISTAS. </a:t>
            </a:r>
            <a:br>
              <a:rPr lang="es-GT" sz="2000" b="1" i="1" dirty="0" smtClean="0">
                <a:solidFill>
                  <a:srgbClr val="FFC000"/>
                </a:solidFill>
              </a:rPr>
            </a:br>
            <a:r>
              <a:rPr lang="es-GT" sz="2000" b="1" i="1" dirty="0" smtClean="0">
                <a:solidFill>
                  <a:srgbClr val="FFC000"/>
                </a:solidFill>
              </a:rPr>
              <a:t>LA HABANA, CUBA, </a:t>
            </a:r>
            <a:br>
              <a:rPr lang="es-GT" sz="2000" b="1" i="1" dirty="0" smtClean="0">
                <a:solidFill>
                  <a:srgbClr val="FFC000"/>
                </a:solidFill>
              </a:rPr>
            </a:br>
            <a:r>
              <a:rPr lang="es-GT" sz="2000" b="1" i="1" dirty="0" smtClean="0">
                <a:solidFill>
                  <a:srgbClr val="FFC000"/>
                </a:solidFill>
              </a:rPr>
              <a:t>AÑO 2010.</a:t>
            </a:r>
            <a:endParaRPr lang="es-GT" sz="2000" dirty="0"/>
          </a:p>
        </p:txBody>
      </p:sp>
      <p:sp>
        <p:nvSpPr>
          <p:cNvPr id="3" name="2 Marcador de contenido"/>
          <p:cNvSpPr>
            <a:spLocks noGrp="1"/>
          </p:cNvSpPr>
          <p:nvPr>
            <p:ph idx="1"/>
          </p:nvPr>
        </p:nvSpPr>
        <p:spPr/>
        <p:txBody>
          <a:bodyPr>
            <a:normAutofit/>
          </a:bodyPr>
          <a:lstStyle/>
          <a:p>
            <a:pPr algn="ctr">
              <a:buNone/>
            </a:pPr>
            <a:r>
              <a:rPr lang="es-GT" sz="1600" dirty="0" smtClean="0">
                <a:solidFill>
                  <a:srgbClr val="FFFF00"/>
                </a:solidFill>
              </a:rPr>
              <a:t>Cuadro de Variables e Indicadores para el Cálculo del Desarrollo Socioeconómico de la Región de Nor-Oriente de la República de Guatemala:</a:t>
            </a:r>
          </a:p>
          <a:p>
            <a:pPr algn="ctr">
              <a:buNone/>
            </a:pPr>
            <a:endParaRPr lang="es-GT" sz="1600" dirty="0" smtClean="0">
              <a:solidFill>
                <a:srgbClr val="FFFF00"/>
              </a:solidFill>
            </a:endParaRPr>
          </a:p>
          <a:p>
            <a:pPr algn="ctr">
              <a:buNone/>
            </a:pPr>
            <a:endParaRPr lang="es-GT" sz="1600" dirty="0">
              <a:solidFill>
                <a:srgbClr val="FFFF00"/>
              </a:solidFill>
            </a:endParaRPr>
          </a:p>
        </p:txBody>
      </p:sp>
      <p:graphicFrame>
        <p:nvGraphicFramePr>
          <p:cNvPr id="4" name="3 Tabla"/>
          <p:cNvGraphicFramePr>
            <a:graphicFrameLocks noGrp="1"/>
          </p:cNvGraphicFramePr>
          <p:nvPr/>
        </p:nvGraphicFramePr>
        <p:xfrm>
          <a:off x="1524000" y="2751780"/>
          <a:ext cx="6096000" cy="3383280"/>
        </p:xfrm>
        <a:graphic>
          <a:graphicData uri="http://schemas.openxmlformats.org/drawingml/2006/table">
            <a:tbl>
              <a:tblPr firstRow="1" bandRow="1">
                <a:tableStyleId>{5C22544A-7EE6-4342-B048-85BDC9FD1C3A}</a:tableStyleId>
              </a:tblPr>
              <a:tblGrid>
                <a:gridCol w="3048000"/>
                <a:gridCol w="3048000"/>
              </a:tblGrid>
              <a:tr h="357191">
                <a:tc>
                  <a:txBody>
                    <a:bodyPr/>
                    <a:lstStyle/>
                    <a:p>
                      <a:pPr algn="ctr"/>
                      <a:r>
                        <a:rPr lang="es-GT" i="1" dirty="0" smtClean="0"/>
                        <a:t>Variables</a:t>
                      </a:r>
                      <a:endParaRPr lang="es-GT" i="1" dirty="0"/>
                    </a:p>
                  </a:txBody>
                  <a:tcPr/>
                </a:tc>
                <a:tc>
                  <a:txBody>
                    <a:bodyPr/>
                    <a:lstStyle/>
                    <a:p>
                      <a:pPr algn="ctr"/>
                      <a:r>
                        <a:rPr lang="es-GT" i="1" dirty="0" smtClean="0"/>
                        <a:t>Indicadores por Variable</a:t>
                      </a:r>
                      <a:endParaRPr lang="es-GT" i="1" dirty="0"/>
                    </a:p>
                  </a:txBody>
                  <a:tcPr/>
                </a:tc>
              </a:tr>
              <a:tr h="357191">
                <a:tc>
                  <a:txBody>
                    <a:bodyPr/>
                    <a:lstStyle/>
                    <a:p>
                      <a:endParaRPr lang="es-GT" i="1" dirty="0" smtClean="0">
                        <a:solidFill>
                          <a:schemeClr val="bg2"/>
                        </a:solidFill>
                      </a:endParaRPr>
                    </a:p>
                    <a:p>
                      <a:r>
                        <a:rPr lang="es-GT" i="1" dirty="0" smtClean="0">
                          <a:solidFill>
                            <a:schemeClr val="bg2"/>
                          </a:solidFill>
                        </a:rPr>
                        <a:t>1. Variable: Educación</a:t>
                      </a:r>
                      <a:endParaRPr lang="es-GT" i="1" dirty="0">
                        <a:solidFill>
                          <a:schemeClr val="bg2"/>
                        </a:solidFill>
                      </a:endParaRPr>
                    </a:p>
                  </a:txBody>
                  <a:tcPr/>
                </a:tc>
                <a:tc>
                  <a:txBody>
                    <a:bodyPr/>
                    <a:lstStyle/>
                    <a:p>
                      <a:r>
                        <a:rPr lang="es-GT" i="1" dirty="0" smtClean="0">
                          <a:solidFill>
                            <a:srgbClr val="002060"/>
                          </a:solidFill>
                        </a:rPr>
                        <a:t>1.1 Alfabetización</a:t>
                      </a:r>
                      <a:r>
                        <a:rPr lang="es-GT" i="1" baseline="0" dirty="0" smtClean="0">
                          <a:solidFill>
                            <a:srgbClr val="002060"/>
                          </a:solidFill>
                        </a:rPr>
                        <a:t> de </a:t>
                      </a:r>
                    </a:p>
                    <a:p>
                      <a:r>
                        <a:rPr lang="es-GT" i="1" baseline="0" dirty="0" smtClean="0">
                          <a:solidFill>
                            <a:srgbClr val="002060"/>
                          </a:solidFill>
                        </a:rPr>
                        <a:t>      Adultos (%).</a:t>
                      </a:r>
                    </a:p>
                    <a:p>
                      <a:r>
                        <a:rPr lang="es-GT" i="1" baseline="0" dirty="0" smtClean="0">
                          <a:solidFill>
                            <a:srgbClr val="002060"/>
                          </a:solidFill>
                        </a:rPr>
                        <a:t>1.2 Matriculación </a:t>
                      </a:r>
                    </a:p>
                    <a:p>
                      <a:r>
                        <a:rPr lang="es-GT" i="1" baseline="0" dirty="0" smtClean="0">
                          <a:solidFill>
                            <a:srgbClr val="002060"/>
                          </a:solidFill>
                        </a:rPr>
                        <a:t>      Combinada (%).</a:t>
                      </a:r>
                      <a:endParaRPr lang="es-GT" i="1" dirty="0">
                        <a:solidFill>
                          <a:srgbClr val="002060"/>
                        </a:solidFill>
                      </a:endParaRPr>
                    </a:p>
                  </a:txBody>
                  <a:tcPr/>
                </a:tc>
              </a:tr>
              <a:tr h="357191">
                <a:tc>
                  <a:txBody>
                    <a:bodyPr/>
                    <a:lstStyle/>
                    <a:p>
                      <a:endParaRPr lang="es-GT" i="1" dirty="0" smtClean="0">
                        <a:solidFill>
                          <a:schemeClr val="bg2"/>
                        </a:solidFill>
                      </a:endParaRPr>
                    </a:p>
                    <a:p>
                      <a:r>
                        <a:rPr lang="es-GT" i="1" dirty="0" smtClean="0">
                          <a:solidFill>
                            <a:schemeClr val="bg2"/>
                          </a:solidFill>
                        </a:rPr>
                        <a:t>2. Variable: Salud</a:t>
                      </a:r>
                      <a:endParaRPr lang="es-GT" i="1" dirty="0">
                        <a:solidFill>
                          <a:schemeClr val="bg2"/>
                        </a:solidFill>
                      </a:endParaRPr>
                    </a:p>
                  </a:txBody>
                  <a:tcPr/>
                </a:tc>
                <a:tc>
                  <a:txBody>
                    <a:bodyPr/>
                    <a:lstStyle/>
                    <a:p>
                      <a:r>
                        <a:rPr lang="es-GT" i="1" dirty="0" smtClean="0">
                          <a:solidFill>
                            <a:srgbClr val="002060"/>
                          </a:solidFill>
                        </a:rPr>
                        <a:t>2.1 Índice de Longevidad, </a:t>
                      </a:r>
                    </a:p>
                    <a:p>
                      <a:r>
                        <a:rPr lang="es-GT" i="1" dirty="0" smtClean="0">
                          <a:solidFill>
                            <a:srgbClr val="002060"/>
                          </a:solidFill>
                        </a:rPr>
                        <a:t>      Esperanza de vida al </a:t>
                      </a:r>
                    </a:p>
                    <a:p>
                      <a:r>
                        <a:rPr lang="es-GT" i="1" dirty="0" smtClean="0">
                          <a:solidFill>
                            <a:srgbClr val="002060"/>
                          </a:solidFill>
                        </a:rPr>
                        <a:t>      Nacer</a:t>
                      </a:r>
                      <a:r>
                        <a:rPr lang="es-GT" i="1" baseline="0" dirty="0" smtClean="0">
                          <a:solidFill>
                            <a:srgbClr val="002060"/>
                          </a:solidFill>
                        </a:rPr>
                        <a:t> (medido en </a:t>
                      </a:r>
                    </a:p>
                    <a:p>
                      <a:r>
                        <a:rPr lang="es-GT" i="1" baseline="0" dirty="0" smtClean="0">
                          <a:solidFill>
                            <a:srgbClr val="002060"/>
                          </a:solidFill>
                        </a:rPr>
                        <a:t>      años).</a:t>
                      </a:r>
                      <a:endParaRPr lang="es-GT" i="1" dirty="0">
                        <a:solidFill>
                          <a:srgbClr val="002060"/>
                        </a:solidFill>
                      </a:endParaRPr>
                    </a:p>
                  </a:txBody>
                  <a:tcPr/>
                </a:tc>
              </a:tr>
              <a:tr h="357191">
                <a:tc>
                  <a:txBody>
                    <a:bodyPr/>
                    <a:lstStyle/>
                    <a:p>
                      <a:r>
                        <a:rPr lang="es-GT" i="1" dirty="0" smtClean="0">
                          <a:solidFill>
                            <a:schemeClr val="bg2"/>
                          </a:solidFill>
                        </a:rPr>
                        <a:t>3.Variable: Programa de </a:t>
                      </a:r>
                    </a:p>
                    <a:p>
                      <a:r>
                        <a:rPr lang="es-GT" i="1" dirty="0" smtClean="0">
                          <a:solidFill>
                            <a:schemeClr val="bg2"/>
                          </a:solidFill>
                        </a:rPr>
                        <a:t>    Reactivación Económica</a:t>
                      </a:r>
                      <a:endParaRPr lang="es-GT" i="1" dirty="0">
                        <a:solidFill>
                          <a:schemeClr val="bg2"/>
                        </a:solidFill>
                      </a:endParaRPr>
                    </a:p>
                  </a:txBody>
                  <a:tcPr/>
                </a:tc>
                <a:tc>
                  <a:txBody>
                    <a:bodyPr/>
                    <a:lstStyle/>
                    <a:p>
                      <a:r>
                        <a:rPr lang="es-GT" i="1" dirty="0" smtClean="0">
                          <a:solidFill>
                            <a:srgbClr val="002060"/>
                          </a:solidFill>
                        </a:rPr>
                        <a:t>3.1 PIB Per Cápita, en US </a:t>
                      </a:r>
                    </a:p>
                    <a:p>
                      <a:r>
                        <a:rPr lang="es-GT" i="1" dirty="0" smtClean="0">
                          <a:solidFill>
                            <a:srgbClr val="002060"/>
                          </a:solidFill>
                        </a:rPr>
                        <a:t>      ($) Dólares EEUU:</a:t>
                      </a:r>
                      <a:endParaRPr lang="es-GT" i="1" dirty="0">
                        <a:solidFill>
                          <a:srgbClr val="002060"/>
                        </a:solidFill>
                      </a:endParaRPr>
                    </a:p>
                  </a:txBody>
                  <a:tcPr/>
                </a:tc>
              </a:tr>
            </a:tbl>
          </a:graphicData>
        </a:graphic>
      </p:graphicFrame>
    </p:spTree>
  </p:cSld>
  <p:clrMapOvr>
    <a:masterClrMapping/>
  </p:clrMapOvr>
  <p:transition>
    <p:newsflash/>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graphicFrame>
        <p:nvGraphicFramePr>
          <p:cNvPr id="4" name="3 Marcador de contenido"/>
          <p:cNvGraphicFramePr>
            <a:graphicFrameLocks noGrp="1"/>
          </p:cNvGraphicFramePr>
          <p:nvPr>
            <p:ph idx="1"/>
          </p:nvPr>
        </p:nvGraphicFramePr>
        <p:xfrm>
          <a:off x="428596" y="3000370"/>
          <a:ext cx="7496204" cy="3085536"/>
        </p:xfrm>
        <a:graphic>
          <a:graphicData uri="http://schemas.openxmlformats.org/drawingml/2006/table">
            <a:tbl>
              <a:tblPr firstRow="1" bandRow="1">
                <a:tableStyleId>{5C22544A-7EE6-4342-B048-85BDC9FD1C3A}</a:tableStyleId>
              </a:tblPr>
              <a:tblGrid>
                <a:gridCol w="1874051"/>
                <a:gridCol w="1874051"/>
                <a:gridCol w="1874051"/>
                <a:gridCol w="1874051"/>
              </a:tblGrid>
              <a:tr h="514256">
                <a:tc>
                  <a:txBody>
                    <a:bodyPr/>
                    <a:lstStyle/>
                    <a:p>
                      <a:pPr algn="ctr">
                        <a:lnSpc>
                          <a:spcPct val="115000"/>
                        </a:lnSpc>
                        <a:spcAft>
                          <a:spcPts val="0"/>
                        </a:spcAft>
                      </a:pPr>
                      <a:endParaRPr lang="es-GT" sz="1100" dirty="0">
                        <a:latin typeface="Calibri"/>
                        <a:ea typeface="Calibri"/>
                        <a:cs typeface="Times New Roman"/>
                      </a:endParaRPr>
                    </a:p>
                    <a:p>
                      <a:pPr algn="ctr">
                        <a:lnSpc>
                          <a:spcPct val="115000"/>
                        </a:lnSpc>
                        <a:spcAft>
                          <a:spcPts val="0"/>
                        </a:spcAft>
                      </a:pPr>
                      <a:r>
                        <a:rPr lang="es-GT" sz="1200" b="1" i="1" dirty="0">
                          <a:latin typeface="Arial"/>
                          <a:ea typeface="Calibri"/>
                          <a:cs typeface="Times New Roman"/>
                        </a:rPr>
                        <a:t>No.</a:t>
                      </a:r>
                      <a:endParaRPr lang="es-GT" sz="1100" dirty="0">
                        <a:latin typeface="Calibri"/>
                        <a:ea typeface="Calibri"/>
                        <a:cs typeface="Times New Roman"/>
                      </a:endParaRPr>
                    </a:p>
                  </a:txBody>
                  <a:tcPr marL="68580" marR="68580" marT="0" marB="0"/>
                </a:tc>
                <a:tc>
                  <a:txBody>
                    <a:bodyPr/>
                    <a:lstStyle/>
                    <a:p>
                      <a:pPr algn="ctr">
                        <a:lnSpc>
                          <a:spcPct val="115000"/>
                        </a:lnSpc>
                        <a:spcAft>
                          <a:spcPts val="0"/>
                        </a:spcAft>
                      </a:pPr>
                      <a:endParaRPr lang="es-GT" sz="1100">
                        <a:latin typeface="Calibri"/>
                        <a:ea typeface="Calibri"/>
                        <a:cs typeface="Times New Roman"/>
                      </a:endParaRPr>
                    </a:p>
                    <a:p>
                      <a:pPr algn="ctr">
                        <a:lnSpc>
                          <a:spcPct val="115000"/>
                        </a:lnSpc>
                        <a:spcAft>
                          <a:spcPts val="0"/>
                        </a:spcAft>
                      </a:pPr>
                      <a:r>
                        <a:rPr lang="es-GT" sz="1200" b="1" i="1">
                          <a:latin typeface="Arial"/>
                          <a:ea typeface="Calibri"/>
                          <a:cs typeface="Times New Roman"/>
                        </a:rPr>
                        <a:t>DEPARTAMENTO</a:t>
                      </a:r>
                      <a:endParaRPr lang="es-GT" sz="1100">
                        <a:latin typeface="Calibri"/>
                        <a:ea typeface="Calibri"/>
                        <a:cs typeface="Times New Roman"/>
                      </a:endParaRPr>
                    </a:p>
                  </a:txBody>
                  <a:tcPr marL="68580" marR="68580" marT="0" marB="0"/>
                </a:tc>
                <a:tc>
                  <a:txBody>
                    <a:bodyPr/>
                    <a:lstStyle/>
                    <a:p>
                      <a:pPr algn="ctr">
                        <a:lnSpc>
                          <a:spcPct val="115000"/>
                        </a:lnSpc>
                        <a:spcAft>
                          <a:spcPts val="0"/>
                        </a:spcAft>
                      </a:pPr>
                      <a:r>
                        <a:rPr lang="es-GT" sz="1200" b="1" i="1">
                          <a:latin typeface="Arial"/>
                          <a:ea typeface="Calibri"/>
                          <a:cs typeface="Times New Roman"/>
                        </a:rPr>
                        <a:t>INDICE SOCIOECONÓMICO</a:t>
                      </a:r>
                      <a:endParaRPr lang="es-GT" sz="1100">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latin typeface="Calibri"/>
                        <a:ea typeface="Calibri"/>
                        <a:cs typeface="Times New Roman"/>
                      </a:endParaRPr>
                    </a:p>
                    <a:p>
                      <a:pPr algn="ctr">
                        <a:lnSpc>
                          <a:spcPct val="115000"/>
                        </a:lnSpc>
                        <a:spcAft>
                          <a:spcPts val="0"/>
                        </a:spcAft>
                      </a:pPr>
                      <a:r>
                        <a:rPr lang="es-GT" sz="1200" b="1" i="1" dirty="0">
                          <a:latin typeface="Arial"/>
                          <a:ea typeface="Calibri"/>
                          <a:cs typeface="Times New Roman"/>
                        </a:rPr>
                        <a:t>% POBREZA</a:t>
                      </a:r>
                      <a:endParaRPr lang="es-GT" sz="1100" dirty="0">
                        <a:latin typeface="Calibri"/>
                        <a:ea typeface="Calibri"/>
                        <a:cs typeface="Times New Roman"/>
                      </a:endParaRPr>
                    </a:p>
                  </a:txBody>
                  <a:tcPr marL="68580" marR="68580" marT="0" marB="0"/>
                </a:tc>
              </a:tr>
              <a:tr h="514256">
                <a:tc>
                  <a:txBody>
                    <a:bodyPr/>
                    <a:lstStyle/>
                    <a:p>
                      <a:pPr algn="ctr">
                        <a:lnSpc>
                          <a:spcPct val="115000"/>
                        </a:lnSpc>
                        <a:spcAft>
                          <a:spcPts val="0"/>
                        </a:spcAft>
                      </a:pPr>
                      <a:endParaRPr lang="es-GT" sz="1200" i="1" dirty="0" smtClean="0">
                        <a:solidFill>
                          <a:schemeClr val="bg2"/>
                        </a:solidFill>
                        <a:latin typeface="Arial"/>
                        <a:ea typeface="Calibri"/>
                        <a:cs typeface="Times New Roman"/>
                      </a:endParaRPr>
                    </a:p>
                    <a:p>
                      <a:pPr algn="ctr">
                        <a:lnSpc>
                          <a:spcPct val="115000"/>
                        </a:lnSpc>
                        <a:spcAft>
                          <a:spcPts val="0"/>
                        </a:spcAft>
                      </a:pPr>
                      <a:r>
                        <a:rPr lang="es-GT" sz="1200" i="1" dirty="0" smtClean="0">
                          <a:solidFill>
                            <a:schemeClr val="bg2"/>
                          </a:solidFill>
                          <a:latin typeface="Arial"/>
                          <a:ea typeface="Calibri"/>
                          <a:cs typeface="Times New Roman"/>
                        </a:rPr>
                        <a:t>01</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Zacapa</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0.6302</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43.8%</a:t>
                      </a:r>
                      <a:endParaRPr lang="es-GT" sz="1100" dirty="0">
                        <a:solidFill>
                          <a:schemeClr val="bg2"/>
                        </a:solidFill>
                        <a:latin typeface="Calibri"/>
                        <a:ea typeface="Calibri"/>
                        <a:cs typeface="Times New Roman"/>
                      </a:endParaRPr>
                    </a:p>
                  </a:txBody>
                  <a:tcPr marL="68580" marR="68580" marT="0" marB="0"/>
                </a:tc>
              </a:tr>
              <a:tr h="514256">
                <a:tc>
                  <a:txBody>
                    <a:bodyPr/>
                    <a:lstStyle/>
                    <a:p>
                      <a:pPr algn="ctr">
                        <a:lnSpc>
                          <a:spcPct val="115000"/>
                        </a:lnSpc>
                        <a:spcAft>
                          <a:spcPts val="0"/>
                        </a:spcAft>
                      </a:pPr>
                      <a:endParaRPr lang="es-GT" sz="1200" i="1" dirty="0" smtClean="0">
                        <a:solidFill>
                          <a:schemeClr val="bg2"/>
                        </a:solidFill>
                        <a:latin typeface="Arial"/>
                        <a:ea typeface="Calibri"/>
                        <a:cs typeface="Times New Roman"/>
                      </a:endParaRPr>
                    </a:p>
                    <a:p>
                      <a:pPr algn="ctr">
                        <a:lnSpc>
                          <a:spcPct val="115000"/>
                        </a:lnSpc>
                        <a:spcAft>
                          <a:spcPts val="0"/>
                        </a:spcAft>
                      </a:pPr>
                      <a:r>
                        <a:rPr lang="es-GT" sz="1200" i="1" dirty="0" smtClean="0">
                          <a:solidFill>
                            <a:schemeClr val="bg2"/>
                          </a:solidFill>
                          <a:latin typeface="Arial"/>
                          <a:ea typeface="Calibri"/>
                          <a:cs typeface="Times New Roman"/>
                        </a:rPr>
                        <a:t>02</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Chiquimula</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0.5855</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49.3%</a:t>
                      </a:r>
                      <a:endParaRPr lang="es-GT" sz="1100" dirty="0">
                        <a:solidFill>
                          <a:schemeClr val="bg2"/>
                        </a:solidFill>
                        <a:latin typeface="Calibri"/>
                        <a:ea typeface="Calibri"/>
                        <a:cs typeface="Times New Roman"/>
                      </a:endParaRPr>
                    </a:p>
                  </a:txBody>
                  <a:tcPr marL="68580" marR="68580" marT="0" marB="0"/>
                </a:tc>
              </a:tr>
              <a:tr h="514256">
                <a:tc>
                  <a:txBody>
                    <a:bodyPr/>
                    <a:lstStyle/>
                    <a:p>
                      <a:pPr algn="ctr">
                        <a:lnSpc>
                          <a:spcPct val="115000"/>
                        </a:lnSpc>
                        <a:spcAft>
                          <a:spcPts val="0"/>
                        </a:spcAft>
                      </a:pPr>
                      <a:endParaRPr lang="es-GT" sz="1200" i="1" dirty="0" smtClean="0">
                        <a:solidFill>
                          <a:schemeClr val="bg2"/>
                        </a:solidFill>
                        <a:latin typeface="Arial"/>
                        <a:ea typeface="Calibri"/>
                        <a:cs typeface="Times New Roman"/>
                      </a:endParaRPr>
                    </a:p>
                    <a:p>
                      <a:pPr algn="ctr">
                        <a:lnSpc>
                          <a:spcPct val="115000"/>
                        </a:lnSpc>
                        <a:spcAft>
                          <a:spcPts val="0"/>
                        </a:spcAft>
                      </a:pPr>
                      <a:r>
                        <a:rPr lang="es-GT" sz="1200" i="1" dirty="0" smtClean="0">
                          <a:solidFill>
                            <a:schemeClr val="bg2"/>
                          </a:solidFill>
                          <a:latin typeface="Arial"/>
                          <a:ea typeface="Calibri"/>
                          <a:cs typeface="Times New Roman"/>
                        </a:rPr>
                        <a:t>03</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Jalapa</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0.5739</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72.6%</a:t>
                      </a:r>
                      <a:endParaRPr lang="es-GT" sz="1100" dirty="0">
                        <a:solidFill>
                          <a:schemeClr val="bg2"/>
                        </a:solidFill>
                        <a:latin typeface="Calibri"/>
                        <a:ea typeface="Calibri"/>
                        <a:cs typeface="Times New Roman"/>
                      </a:endParaRPr>
                    </a:p>
                  </a:txBody>
                  <a:tcPr marL="68580" marR="68580" marT="0" marB="0"/>
                </a:tc>
              </a:tr>
              <a:tr h="514256">
                <a:tc>
                  <a:txBody>
                    <a:bodyPr/>
                    <a:lstStyle/>
                    <a:p>
                      <a:pPr algn="ctr">
                        <a:lnSpc>
                          <a:spcPct val="115000"/>
                        </a:lnSpc>
                        <a:spcAft>
                          <a:spcPts val="0"/>
                        </a:spcAft>
                      </a:pPr>
                      <a:endParaRPr lang="es-GT" sz="1200" i="1" dirty="0" smtClean="0">
                        <a:solidFill>
                          <a:schemeClr val="bg2"/>
                        </a:solidFill>
                        <a:latin typeface="Arial"/>
                        <a:ea typeface="Calibri"/>
                        <a:cs typeface="Times New Roman"/>
                      </a:endParaRPr>
                    </a:p>
                    <a:p>
                      <a:pPr algn="ctr">
                        <a:lnSpc>
                          <a:spcPct val="115000"/>
                        </a:lnSpc>
                        <a:spcAft>
                          <a:spcPts val="0"/>
                        </a:spcAft>
                      </a:pPr>
                      <a:r>
                        <a:rPr lang="es-GT" sz="1200" i="1" dirty="0" smtClean="0">
                          <a:solidFill>
                            <a:schemeClr val="bg2"/>
                          </a:solidFill>
                          <a:latin typeface="Arial"/>
                          <a:ea typeface="Calibri"/>
                          <a:cs typeface="Times New Roman"/>
                        </a:rPr>
                        <a:t>04</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Jutiapa</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0.6110</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63.9%</a:t>
                      </a:r>
                      <a:endParaRPr lang="es-GT" sz="1100" dirty="0">
                        <a:solidFill>
                          <a:schemeClr val="bg2"/>
                        </a:solidFill>
                        <a:latin typeface="Calibri"/>
                        <a:ea typeface="Calibri"/>
                        <a:cs typeface="Times New Roman"/>
                      </a:endParaRPr>
                    </a:p>
                  </a:txBody>
                  <a:tcPr marL="68580" marR="68580" marT="0" marB="0"/>
                </a:tc>
              </a:tr>
              <a:tr h="514256">
                <a:tc>
                  <a:txBody>
                    <a:bodyPr/>
                    <a:lstStyle/>
                    <a:p>
                      <a:pPr algn="ctr">
                        <a:lnSpc>
                          <a:spcPct val="115000"/>
                        </a:lnSpc>
                        <a:spcAft>
                          <a:spcPts val="0"/>
                        </a:spcAft>
                      </a:pPr>
                      <a:endParaRPr lang="es-GT" sz="1200" i="1" dirty="0" smtClean="0">
                        <a:solidFill>
                          <a:schemeClr val="bg2"/>
                        </a:solidFill>
                        <a:latin typeface="Arial"/>
                        <a:ea typeface="Calibri"/>
                        <a:cs typeface="Times New Roman"/>
                      </a:endParaRPr>
                    </a:p>
                    <a:p>
                      <a:pPr algn="ctr">
                        <a:lnSpc>
                          <a:spcPct val="115000"/>
                        </a:lnSpc>
                        <a:spcAft>
                          <a:spcPts val="0"/>
                        </a:spcAft>
                      </a:pPr>
                      <a:r>
                        <a:rPr lang="es-GT" sz="1200" i="1" dirty="0" smtClean="0">
                          <a:solidFill>
                            <a:schemeClr val="bg2"/>
                          </a:solidFill>
                          <a:latin typeface="Arial"/>
                          <a:ea typeface="Calibri"/>
                          <a:cs typeface="Times New Roman"/>
                        </a:rPr>
                        <a:t>05</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a:solidFill>
                          <a:schemeClr val="bg2"/>
                        </a:solidFill>
                        <a:latin typeface="Calibri"/>
                        <a:ea typeface="Calibri"/>
                        <a:cs typeface="Times New Roman"/>
                      </a:endParaRPr>
                    </a:p>
                    <a:p>
                      <a:pPr algn="ctr">
                        <a:lnSpc>
                          <a:spcPct val="115000"/>
                        </a:lnSpc>
                        <a:spcAft>
                          <a:spcPts val="0"/>
                        </a:spcAft>
                      </a:pPr>
                      <a:r>
                        <a:rPr lang="es-GT" sz="1200" i="1">
                          <a:solidFill>
                            <a:schemeClr val="bg2"/>
                          </a:solidFill>
                          <a:latin typeface="Arial"/>
                          <a:ea typeface="Calibri"/>
                          <a:cs typeface="Times New Roman"/>
                        </a:rPr>
                        <a:t>Izabal</a:t>
                      </a:r>
                      <a:endParaRPr lang="es-GT" sz="110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0.6127</a:t>
                      </a:r>
                      <a:endParaRPr lang="es-GT" sz="1100" dirty="0">
                        <a:solidFill>
                          <a:schemeClr val="bg2"/>
                        </a:solidFill>
                        <a:latin typeface="Calibri"/>
                        <a:ea typeface="Calibri"/>
                        <a:cs typeface="Times New Roman"/>
                      </a:endParaRPr>
                    </a:p>
                  </a:txBody>
                  <a:tcPr marL="68580" marR="68580" marT="0" marB="0"/>
                </a:tc>
                <a:tc>
                  <a:txBody>
                    <a:bodyPr/>
                    <a:lstStyle/>
                    <a:p>
                      <a:pPr algn="ctr">
                        <a:lnSpc>
                          <a:spcPct val="115000"/>
                        </a:lnSpc>
                        <a:spcAft>
                          <a:spcPts val="0"/>
                        </a:spcAft>
                      </a:pPr>
                      <a:endParaRPr lang="es-GT" sz="1100" dirty="0">
                        <a:solidFill>
                          <a:schemeClr val="bg2"/>
                        </a:solidFill>
                        <a:latin typeface="Calibri"/>
                        <a:ea typeface="Calibri"/>
                        <a:cs typeface="Times New Roman"/>
                      </a:endParaRPr>
                    </a:p>
                    <a:p>
                      <a:pPr algn="ctr">
                        <a:lnSpc>
                          <a:spcPct val="115000"/>
                        </a:lnSpc>
                        <a:spcAft>
                          <a:spcPts val="0"/>
                        </a:spcAft>
                      </a:pPr>
                      <a:r>
                        <a:rPr lang="es-GT" sz="1200" i="1" dirty="0">
                          <a:solidFill>
                            <a:schemeClr val="bg2"/>
                          </a:solidFill>
                          <a:latin typeface="Arial"/>
                          <a:ea typeface="Calibri"/>
                          <a:cs typeface="Times New Roman"/>
                        </a:rPr>
                        <a:t>52.10%</a:t>
                      </a:r>
                      <a:endParaRPr lang="es-GT" sz="1100" dirty="0">
                        <a:solidFill>
                          <a:schemeClr val="bg2"/>
                        </a:solidFill>
                        <a:latin typeface="Calibri"/>
                        <a:ea typeface="Calibri"/>
                        <a:cs typeface="Times New Roman"/>
                      </a:endParaRPr>
                    </a:p>
                  </a:txBody>
                  <a:tcPr marL="68580" marR="68580" marT="0" marB="0"/>
                </a:tc>
              </a:tr>
            </a:tbl>
          </a:graphicData>
        </a:graphic>
      </p:graphicFrame>
      <p:sp>
        <p:nvSpPr>
          <p:cNvPr id="5" name="4 Rectángulo"/>
          <p:cNvSpPr/>
          <p:nvPr/>
        </p:nvSpPr>
        <p:spPr>
          <a:xfrm>
            <a:off x="428596" y="1785926"/>
            <a:ext cx="7572428" cy="923330"/>
          </a:xfrm>
          <a:prstGeom prst="rect">
            <a:avLst/>
          </a:prstGeom>
        </p:spPr>
        <p:txBody>
          <a:bodyPr wrap="square">
            <a:spAutoFit/>
          </a:bodyPr>
          <a:lstStyle/>
          <a:p>
            <a:pPr algn="ctr"/>
            <a:r>
              <a:rPr lang="es-MX" i="1" dirty="0" smtClean="0">
                <a:solidFill>
                  <a:srgbClr val="FFFF00"/>
                </a:solidFill>
              </a:rPr>
              <a:t>Cuadro con Información sobre Índice de Desarrollo Socioeconómico y % de Pobreza  Departamental, Región Nor-Oriente de la República de Guatemala:</a:t>
            </a: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92500" lnSpcReduction="10000"/>
          </a:bodyPr>
          <a:lstStyle/>
          <a:p>
            <a:pPr>
              <a:buNone/>
            </a:pPr>
            <a:endParaRPr lang="es-GT" sz="1200" i="1" dirty="0" smtClean="0"/>
          </a:p>
          <a:p>
            <a:pPr>
              <a:buNone/>
            </a:pPr>
            <a:endParaRPr lang="es-GT" sz="1200" i="1" dirty="0" smtClean="0"/>
          </a:p>
          <a:p>
            <a:pPr>
              <a:buNone/>
            </a:pPr>
            <a:r>
              <a:rPr lang="es-GT" sz="1800" i="1" dirty="0" smtClean="0">
                <a:solidFill>
                  <a:srgbClr val="FFFF00"/>
                </a:solidFill>
              </a:rPr>
              <a:t>Análisis Macro de Indicadores Socioeconómicos y % de Pobreza en los Departamentos de la Región Nor- Oriental, de la República de Guatemala:</a:t>
            </a:r>
            <a:endParaRPr lang="es-GT" sz="1800" dirty="0" smtClean="0">
              <a:solidFill>
                <a:srgbClr val="FFFF00"/>
              </a:solidFill>
            </a:endParaRPr>
          </a:p>
          <a:p>
            <a:pPr algn="just">
              <a:buNone/>
            </a:pPr>
            <a:r>
              <a:rPr lang="es-GT" sz="1800" i="1" dirty="0" smtClean="0">
                <a:solidFill>
                  <a:srgbClr val="FFFF00"/>
                </a:solidFill>
              </a:rPr>
              <a:t> </a:t>
            </a:r>
            <a:endParaRPr lang="es-GT" sz="1800" dirty="0" smtClean="0">
              <a:solidFill>
                <a:srgbClr val="FFFF00"/>
              </a:solidFill>
            </a:endParaRPr>
          </a:p>
          <a:p>
            <a:pPr algn="just">
              <a:buNone/>
            </a:pPr>
            <a:r>
              <a:rPr lang="es-GT" sz="1800" i="1" dirty="0" smtClean="0"/>
              <a:t>El Índice Socioeconómico de los departamentos de la Región Nor-Oriental de la República de Guatemala, según la Clasificación Económica utilizada es de nivel medio/alto, sin embargo debe tomarse en cuenta que no es  una cifra absoluta y que la misma está influenciada por fenómenos estructurales y coyunturales del Estado Guatemalteco, como es que en el año 2009, la sequía imperante en los departamentos  del Corredor Seco; fenómeno alarmante que entre otras cosas, agudizó las condiciones de inequidad en la distribución de la riqueza generada, problemas de accesibilidad a los Programas de Salud Curativos y Preventivos del Ministerio de Salud Pública y Asistencia Social, poca accesibilidad a la inclusión en el Sistema Público de Educación, ninguna seguridad alimentaria, garantizada </a:t>
            </a:r>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Autofit/>
          </a:bodyPr>
          <a:lstStyle/>
          <a:p>
            <a:pPr algn="just">
              <a:buNone/>
            </a:pPr>
            <a:r>
              <a:rPr lang="es-GT" sz="1400" i="1" dirty="0" smtClean="0"/>
              <a:t>por el Estado y la aparición de la fenomenología de la hambruna en Guatemala. En ese sentido, podemos  decir que mas o menos 54 mil familias en extrema pobreza, han sido afectadas por la crisis alimentaria.</a:t>
            </a:r>
            <a:endParaRPr lang="es-GT" sz="1400" dirty="0" smtClean="0"/>
          </a:p>
          <a:p>
            <a:pPr algn="just">
              <a:buNone/>
            </a:pPr>
            <a:endParaRPr lang="es-GT" sz="1400" i="1" dirty="0" smtClean="0"/>
          </a:p>
          <a:p>
            <a:pPr algn="just">
              <a:buNone/>
            </a:pPr>
            <a:r>
              <a:rPr lang="es-GT" sz="1400" i="1" dirty="0" smtClean="0"/>
              <a:t>En cuanto a los porcentajes de pobreza y extrema pobreza, de la Población Indígena y No-Indígena localizada en los diferentes municipios de departamentos de la Región Nor-Oriental, pueden considerarse alarmantes, principalmente en la población del área rural, especialmente en la Población Indígena y específicamente en la mujer indígena campesina, así como  en las víctimas del conflicto armado, CAI, sucedido en el país, a raíz de las dictaduras militares.</a:t>
            </a:r>
            <a:endParaRPr lang="es-GT" sz="1400" dirty="0" smtClean="0"/>
          </a:p>
          <a:p>
            <a:pPr algn="just">
              <a:buNone/>
            </a:pPr>
            <a:r>
              <a:rPr lang="es-GT" sz="1400" i="1" dirty="0" smtClean="0"/>
              <a:t> </a:t>
            </a:r>
            <a:endParaRPr lang="es-GT" sz="1400" dirty="0" smtClean="0"/>
          </a:p>
          <a:p>
            <a:pPr algn="just">
              <a:buNone/>
            </a:pPr>
            <a:r>
              <a:rPr lang="es-GT" sz="1400" i="1" dirty="0" smtClean="0"/>
              <a:t>Finalmente, El Índice Socioeconómico se mantiene en el rango de 0.5739 a 0.6302, y el Porcentaje de Pobreza prevaleciente en la   Región Nor-Oriental, está en el rango de 43.8%  a 72.6%, en el año 2009;  cifras que identifican al departamento de Zacapa, con el mayor Índice de Desarrollo Humano y menor Porcentaje de Pobreza, siendo el departamento de Jalapa, el  de menor Desarrollo Humano y mayor Porcentaje de Pobreza.</a:t>
            </a:r>
            <a:endParaRPr lang="es-GT" sz="1400" dirty="0" smtClean="0"/>
          </a:p>
          <a:p>
            <a:pPr algn="just">
              <a:buNone/>
            </a:pPr>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2000" b="1" i="1" dirty="0" smtClean="0">
                <a:solidFill>
                  <a:srgbClr val="FFC000"/>
                </a:solidFill>
              </a:rPr>
              <a:t>XII ENCUENTRO INTERNACIONAL DE ECONOMISTAS. </a:t>
            </a:r>
            <a:br>
              <a:rPr lang="es-GT" sz="2000" b="1" i="1" dirty="0" smtClean="0">
                <a:solidFill>
                  <a:srgbClr val="FFC000"/>
                </a:solidFill>
              </a:rPr>
            </a:br>
            <a:r>
              <a:rPr lang="es-GT" sz="2000" b="1" i="1" dirty="0" smtClean="0">
                <a:solidFill>
                  <a:srgbClr val="FFC000"/>
                </a:solidFill>
              </a:rPr>
              <a:t>LA HABANA, CUBA, </a:t>
            </a:r>
            <a:br>
              <a:rPr lang="es-GT" sz="2000" b="1" i="1" dirty="0" smtClean="0">
                <a:solidFill>
                  <a:srgbClr val="FFC000"/>
                </a:solidFill>
              </a:rPr>
            </a:br>
            <a:r>
              <a:rPr lang="es-GT" sz="2000" b="1" i="1" dirty="0" smtClean="0">
                <a:solidFill>
                  <a:srgbClr val="FFC000"/>
                </a:solidFill>
              </a:rPr>
              <a:t>AÑO 2010.</a:t>
            </a:r>
            <a:endParaRPr lang="es-GT" sz="2000" dirty="0"/>
          </a:p>
        </p:txBody>
      </p:sp>
      <p:sp>
        <p:nvSpPr>
          <p:cNvPr id="3" name="2 Marcador de contenido"/>
          <p:cNvSpPr>
            <a:spLocks noGrp="1"/>
          </p:cNvSpPr>
          <p:nvPr>
            <p:ph idx="1"/>
          </p:nvPr>
        </p:nvSpPr>
        <p:spPr/>
        <p:txBody>
          <a:bodyPr>
            <a:normAutofit fontScale="92500" lnSpcReduction="20000"/>
          </a:bodyPr>
          <a:lstStyle/>
          <a:p>
            <a:pPr>
              <a:buNone/>
            </a:pPr>
            <a:r>
              <a:rPr lang="es-GT" sz="1600" i="1" dirty="0" smtClean="0"/>
              <a:t>F. ¿Ahora bien, cual es la Visión de País, que marca la diferencia con el modelo de Estado Guatemalteco de la  socialdemocracia y la extrema derecha?</a:t>
            </a:r>
          </a:p>
          <a:p>
            <a:pPr>
              <a:buNone/>
            </a:pPr>
            <a:endParaRPr lang="es-GT" sz="1600" i="1" dirty="0" smtClean="0"/>
          </a:p>
          <a:p>
            <a:pPr>
              <a:buNone/>
            </a:pPr>
            <a:endParaRPr lang="es-GT" sz="1200" dirty="0" smtClean="0"/>
          </a:p>
          <a:p>
            <a:pPr algn="just">
              <a:lnSpc>
                <a:spcPct val="115000"/>
              </a:lnSpc>
              <a:spcAft>
                <a:spcPts val="0"/>
              </a:spcAft>
            </a:pPr>
            <a:r>
              <a:rPr lang="es-GT" sz="1600" i="1" dirty="0" smtClean="0">
                <a:ea typeface="Calibri"/>
                <a:cs typeface="Times New Roman"/>
              </a:rPr>
              <a:t>Una visión de  país, con democracia popular, participativo y ampliamente pluralista; con capacidad propositiva; eminentemente plurilingüe, pluriétnico y multicultural;  donde prevalezca la cultura de paz; la justicia política, económica y social; eminentemente incluyente; un Estado de Derecho efectivo, donde las personas puedan vivir con dignidad y valor; liberarse de la discriminación, pobreza y del temor a la injusticia y a las amenazas contra la seguridad personal. </a:t>
            </a:r>
            <a:endParaRPr lang="es-GT" sz="1600" i="1" dirty="0" smtClean="0">
              <a:latin typeface="Calibri"/>
              <a:ea typeface="Calibri"/>
              <a:cs typeface="Times New Roman"/>
            </a:endParaRPr>
          </a:p>
          <a:p>
            <a:pPr algn="just">
              <a:lnSpc>
                <a:spcPct val="115000"/>
              </a:lnSpc>
              <a:spcAft>
                <a:spcPts val="0"/>
              </a:spcAft>
            </a:pPr>
            <a:endParaRPr lang="es-GT" sz="1600" i="1" dirty="0" smtClean="0">
              <a:ea typeface="Calibri"/>
              <a:cs typeface="Times New Roman"/>
            </a:endParaRPr>
          </a:p>
          <a:p>
            <a:pPr algn="just">
              <a:lnSpc>
                <a:spcPct val="115000"/>
              </a:lnSpc>
              <a:spcAft>
                <a:spcPts val="0"/>
              </a:spcAft>
            </a:pPr>
            <a:r>
              <a:rPr lang="es-GT" sz="1600" i="1" dirty="0" smtClean="0">
                <a:ea typeface="Calibri"/>
                <a:cs typeface="Times New Roman"/>
              </a:rPr>
              <a:t>Una visión de país, que signifique, poder asumir la libertad para desarrollarse; donde cada persona pueda alcanzar el potencial necesario que le permita participar, tomar decisiones y poder opinar. </a:t>
            </a:r>
            <a:endParaRPr lang="es-GT" sz="1600" i="1" dirty="0" smtClean="0">
              <a:latin typeface="Calibri"/>
              <a:ea typeface="Calibri"/>
              <a:cs typeface="Times New Roman"/>
            </a:endParaRPr>
          </a:p>
          <a:p>
            <a:pPr algn="just">
              <a:lnSpc>
                <a:spcPct val="115000"/>
              </a:lnSpc>
              <a:spcAft>
                <a:spcPts val="0"/>
              </a:spcAft>
            </a:pPr>
            <a:endParaRPr lang="es-GT" sz="1600" i="1" dirty="0" smtClean="0">
              <a:ea typeface="Calibri"/>
              <a:cs typeface="Times New Roman"/>
            </a:endParaRPr>
          </a:p>
          <a:p>
            <a:pPr algn="just">
              <a:lnSpc>
                <a:spcPct val="115000"/>
              </a:lnSpc>
              <a:spcAft>
                <a:spcPts val="0"/>
              </a:spcAft>
            </a:pPr>
            <a:r>
              <a:rPr lang="es-GT" sz="1600" i="1" dirty="0" smtClean="0">
                <a:ea typeface="Calibri"/>
                <a:cs typeface="Times New Roman"/>
              </a:rPr>
              <a:t>Una visión de país, donde se reconozcan como principios básicos a la libertad, la equidad, la pluralidad cultural y el diálogo intercultural, etc.</a:t>
            </a:r>
            <a:endParaRPr lang="es-GT" sz="1600" i="1" dirty="0" smtClean="0">
              <a:latin typeface="Calibri"/>
              <a:ea typeface="Calibri"/>
              <a:cs typeface="Times New Roman"/>
            </a:endParaRPr>
          </a:p>
          <a:p>
            <a:pPr>
              <a:buNone/>
            </a:pPr>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92500"/>
          </a:bodyPr>
          <a:lstStyle/>
          <a:p>
            <a:pPr algn="ctr"/>
            <a:r>
              <a:rPr lang="es-GT" sz="1400" b="1" i="1" dirty="0" smtClean="0">
                <a:solidFill>
                  <a:srgbClr val="FFFF00"/>
                </a:solidFill>
              </a:rPr>
              <a:t>A MANERA DE CONCLUSIÓN:</a:t>
            </a:r>
            <a:endParaRPr lang="es-GT" sz="1400" dirty="0" smtClean="0">
              <a:solidFill>
                <a:srgbClr val="FFFF00"/>
              </a:solidFill>
            </a:endParaRPr>
          </a:p>
          <a:p>
            <a:pPr lvl="0" algn="just">
              <a:buNone/>
            </a:pPr>
            <a:endParaRPr lang="es-GT" sz="1400" dirty="0" smtClean="0"/>
          </a:p>
          <a:p>
            <a:pPr lvl="0" algn="just">
              <a:buNone/>
            </a:pPr>
            <a:r>
              <a:rPr lang="es-GT" sz="1400" i="1" dirty="0" smtClean="0"/>
              <a:t>1. Debo finalizar la Presentación de mi Ponencia en el </a:t>
            </a:r>
            <a:r>
              <a:rPr lang="es-GT" sz="1400" b="1" i="1" dirty="0" smtClean="0"/>
              <a:t>XII Encuentro Internacional de Economistas</a:t>
            </a:r>
            <a:r>
              <a:rPr lang="es-GT" sz="1400" i="1" dirty="0" smtClean="0"/>
              <a:t>, </a:t>
            </a:r>
            <a:r>
              <a:rPr lang="es-GT" sz="1400" b="1" i="1" dirty="0" smtClean="0"/>
              <a:t>La Habana, Cuba,</a:t>
            </a:r>
            <a:r>
              <a:rPr lang="es-GT" sz="1400" i="1" dirty="0" smtClean="0"/>
              <a:t> reiterando nuevamente que, las causas estructurales, manifestaciones e interrelaciones sociopolíticas y económicas imperantes y las condiciones de pobreza y extrema pobreza de la Población Indígena y No Indígena, en la Región Nor-Oriental, de la República de Guatemala, están enmarcadas por las mínimas  diferencias ideológicas que se manifiestan en la praxis política, entre una derecha moderada o socialdemocracia, que hace gobierno, y la extrema derecha, y que mantienen sumido al país al borde de ser considerado un Estado Cuasi Fallido o un Estado Fallido. </a:t>
            </a:r>
            <a:endParaRPr lang="es-GT" sz="1400" dirty="0" smtClean="0"/>
          </a:p>
          <a:p>
            <a:pPr lvl="0" algn="just"/>
            <a:endParaRPr lang="es-GT" sz="1400" i="1" dirty="0" smtClean="0"/>
          </a:p>
          <a:p>
            <a:pPr lvl="0" algn="just">
              <a:buNone/>
            </a:pPr>
            <a:r>
              <a:rPr lang="es-GT" sz="1400" i="1" dirty="0" smtClean="0"/>
              <a:t>2. Planteo, que la derecha moderada o socialdemocracia, que hace gobierno en la República de Guatemala, por su ambigüedad e indefinición carece de consistencia ideológica y programática y es incapaz de formalizar propuestas que, parcial o totalmente modifiquen la actual estructura económica y social radicalmente injusta.</a:t>
            </a:r>
            <a:endParaRPr lang="es-GT" sz="1400" dirty="0" smtClean="0"/>
          </a:p>
          <a:p>
            <a:pPr lvl="0" algn="just"/>
            <a:endParaRPr lang="es-GT" sz="1400" i="1" dirty="0" smtClean="0"/>
          </a:p>
          <a:p>
            <a:pPr lvl="0" algn="just">
              <a:buNone/>
            </a:pPr>
            <a:r>
              <a:rPr lang="es-GT" sz="1400" i="1" dirty="0" smtClean="0"/>
              <a:t>3. Que la socialdemocracia guatemalteca, ha confundido nivel de vida, medido por indicadores de consumo, con calidad de vida, que hace referencia a valores, que no son objeto de compraventa en el mercado, sino que se hallan en lo más profundo de una persona, que es su conciencia. Es por ello que tampoco se ha hecho presente, en la lucha por reencontrar el camino de la humanización.</a:t>
            </a:r>
            <a:endParaRPr lang="es-GT" sz="1400" dirty="0" smtClean="0"/>
          </a:p>
          <a:p>
            <a:pPr algn="just">
              <a:buNone/>
            </a:pPr>
            <a:endParaRPr lang="es-GT" sz="14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buNone/>
            </a:pPr>
            <a:endParaRPr lang="es-GT" sz="1400" dirty="0" smtClean="0"/>
          </a:p>
          <a:p>
            <a:pPr lvl="0" algn="just">
              <a:buNone/>
            </a:pPr>
            <a:r>
              <a:rPr lang="es-GT" sz="1600" i="1" dirty="0" smtClean="0"/>
              <a:t>4. Por otra parte, la extrema derecha guatemalteca, es una fuerza política fuertemente organizada, constituyente de la principal articulación política de sectores oligárquicos, corporativos y de históricas prácticas contrainsurgentes, autoritarias y golpistas,; como ideólogos del capitalismo salvaje, defienden el sistema de libre mercado, donde no se da en grado suficiente, respuesta a las necesidades primarias, sentidas de la población guatemalteca y socialmente se manifiesta a favor de un consumismo desenfrenado, lo cual ha tenido un efecto negativo en el desarrollo individual y colectivo de las personas, convirtiéndonos en una sociedad inmadura, individualista, consumista, donde el ciclo humano ha reducido al guatemalteco y guatemalteca a objetos económicos de trabajar, para ganar, comprar y consumir.</a:t>
            </a:r>
            <a:endParaRPr lang="es-GT" sz="1600" dirty="0" smtClean="0"/>
          </a:p>
          <a:p>
            <a:pPr algn="just"/>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lgn="just"/>
            <a:endParaRPr lang="es-GT" sz="1800" i="1" dirty="0" smtClean="0"/>
          </a:p>
          <a:p>
            <a:pPr lvl="0" algn="just"/>
            <a:endParaRPr lang="es-GT" sz="1800" i="1" dirty="0" smtClean="0"/>
          </a:p>
          <a:p>
            <a:pPr lvl="0" algn="just">
              <a:buNone/>
            </a:pPr>
            <a:r>
              <a:rPr lang="es-GT" sz="1800" i="1" dirty="0" smtClean="0"/>
              <a:t>5. A consecuencia de la coyuntura sociopolítica y económica actual en la República de Guatemala, ha significado que el Informe Nacional de Desarrollo Humano 2007/2008, revele que en Guatemala, a pesar de que se ha incrementado su nivel de desarrollo humano, en las últimas tres décadas, su posición relativa en la escala mundial es decreciente, y, con respecto a la Región Latinoamericana, constante en las últimas posiciones.</a:t>
            </a:r>
            <a:endParaRPr lang="es-GT" sz="1800" dirty="0" smtClean="0"/>
          </a:p>
          <a:p>
            <a:pPr algn="just">
              <a:buNone/>
            </a:pPr>
            <a:r>
              <a:rPr lang="es-GT" sz="1800" i="1" dirty="0" smtClean="0"/>
              <a:t>      El esfuerzo local alcanza únicamente para evitar que el país descienda en la escala del IDH de manera sustantiva.</a:t>
            </a:r>
            <a:endParaRPr lang="es-GT" sz="1800" dirty="0" smtClean="0"/>
          </a:p>
          <a:p>
            <a:pPr algn="just"/>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lgn="just">
              <a:buNone/>
            </a:pPr>
            <a:r>
              <a:rPr lang="es-GT" sz="1600" i="1" dirty="0" smtClean="0"/>
              <a:t>       </a:t>
            </a:r>
          </a:p>
          <a:p>
            <a:pPr algn="just">
              <a:buNone/>
            </a:pPr>
            <a:endParaRPr lang="es-GT" sz="1600" i="1" dirty="0" smtClean="0"/>
          </a:p>
          <a:p>
            <a:pPr algn="just">
              <a:buNone/>
            </a:pPr>
            <a:r>
              <a:rPr lang="es-GT" sz="1600" i="1" dirty="0" smtClean="0"/>
              <a:t>6.  La condición socioeconómica, de la Población Indígena y No Indígena de la Región de Nor-Oriente de la República de Guatemala está influenciada por fenómenos estructurales y coyunturales del Estado Guatemalteco, como es en el año 2009, la sequía imperante en los departamentos  del Corredor Seco; fenómeno alarmante que entre otras cosas, agudiza las condiciones de inequidad en la distribución de la riqueza generada, problemas de accesibilidad a los Programas de Salud Curativos y Preventivos del Ministerio de Salud Pública y Asistencia Social, poca accesibilidad a la inclusión en el Sistema Público de Educación, ninguna seguridad alimentaria, garantizada por el Estado y la aparición de la fenomenología de la hambruna en Guatemala.</a:t>
            </a:r>
            <a:endParaRPr lang="es-GT" sz="1600" dirty="0" smtClean="0"/>
          </a:p>
          <a:p>
            <a:pPr algn="just">
              <a:buNone/>
            </a:pPr>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endParaRPr lang="es-GT" sz="1800" i="1" dirty="0" smtClean="0"/>
          </a:p>
          <a:p>
            <a:endParaRPr lang="es-GT" sz="1800" i="1" dirty="0" smtClean="0"/>
          </a:p>
          <a:p>
            <a:endParaRPr lang="es-GT" sz="1800" i="1" dirty="0" smtClean="0"/>
          </a:p>
          <a:p>
            <a:pPr algn="just">
              <a:buFont typeface="Wingdings" pitchFamily="2" charset="2"/>
              <a:buNone/>
            </a:pPr>
            <a:r>
              <a:rPr lang="es-GT" sz="1800" i="1" dirty="0" smtClean="0"/>
              <a:t>7. Finalmente, queda evidenciada que la realidad actual económica/social guatemalteca, ha sido rebasada por la historia de acontecimientos políticos desencadenados en el Estado Guatemalteco; lo que me permite afirmar que el modelo socioeconómico y político, que se adoptó en el país a partir del año de 1981, simplemente  ha fracasado. </a:t>
            </a:r>
            <a:endParaRPr lang="es-GT" sz="1800" dirty="0" smtClean="0"/>
          </a:p>
          <a:p>
            <a:pPr algn="just">
              <a:buFont typeface="Wingdings" pitchFamily="2" charset="2"/>
              <a:buNone/>
            </a:pPr>
            <a:r>
              <a:rPr lang="es-GT" sz="1800" i="1" dirty="0" smtClean="0"/>
              <a:t> </a:t>
            </a:r>
            <a:endParaRPr lang="es-GT" sz="1800" dirty="0" smtClean="0"/>
          </a:p>
          <a:p>
            <a:pPr algn="just">
              <a:buFont typeface="Wingdings" pitchFamily="2" charset="2"/>
              <a:buNone/>
            </a:pPr>
            <a:r>
              <a:rPr lang="es-GT" sz="1800" i="1" dirty="0" smtClean="0"/>
              <a:t> </a:t>
            </a:r>
            <a:endParaRPr lang="es-GT" sz="1800" dirty="0" smtClean="0"/>
          </a:p>
          <a:p>
            <a:pPr algn="just">
              <a:buFont typeface="Wingdings" pitchFamily="2" charset="2"/>
              <a:buNone/>
            </a:pPr>
            <a:endParaRPr lang="es-GT" sz="18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Autofit/>
          </a:bodyPr>
          <a:lstStyle/>
          <a:p>
            <a:pPr algn="just">
              <a:buNone/>
            </a:pPr>
            <a:endParaRPr lang="es-GT" sz="2000" i="1" dirty="0" smtClean="0"/>
          </a:p>
          <a:p>
            <a:pPr algn="just">
              <a:buNone/>
            </a:pPr>
            <a:r>
              <a:rPr lang="es-GT" sz="2000" i="1" dirty="0" smtClean="0"/>
              <a:t>La lectura de la Ponencia, que presento el día de hoy ante tan distinguida audiencia, nos permite analizar el escenario político actual</a:t>
            </a:r>
            <a:r>
              <a:rPr lang="es-GT" sz="2000" b="1" i="1" dirty="0" smtClean="0"/>
              <a:t> </a:t>
            </a:r>
            <a:r>
              <a:rPr lang="es-GT" sz="2000" i="1" dirty="0" smtClean="0"/>
              <a:t>y privilegiar información referente al precario desarrollo humano, para el  que aún no se privilegia una respuesta  democrática por parte del Estado Guatemalteco, y que consecuentemente se refleja en la pobreza dominante actual en la que vive la Población Indígena Maya Ch´ortí y Población No Indígena de la Región Nor-Oriental Guatemalteca.</a:t>
            </a:r>
          </a:p>
          <a:p>
            <a:pPr algn="just">
              <a:buNone/>
            </a:pPr>
            <a:endParaRPr lang="es-GT" sz="20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Rectángulo"/>
          <p:cNvSpPr/>
          <p:nvPr/>
        </p:nvSpPr>
        <p:spPr>
          <a:xfrm>
            <a:off x="1428728" y="2143116"/>
            <a:ext cx="5786478" cy="1569660"/>
          </a:xfrm>
          <a:prstGeom prst="rect">
            <a:avLst/>
          </a:prstGeom>
        </p:spPr>
        <p:txBody>
          <a:bodyPr wrap="square">
            <a:spAutoFit/>
          </a:bodyPr>
          <a:lstStyle/>
          <a:p>
            <a:pPr algn="ctr"/>
            <a:endParaRPr lang="es-GT" sz="2400" dirty="0" smtClean="0"/>
          </a:p>
          <a:p>
            <a:pPr algn="ctr"/>
            <a:endParaRPr lang="es-GT" sz="2400" dirty="0" smtClean="0"/>
          </a:p>
          <a:p>
            <a:pPr algn="ctr"/>
            <a:endParaRPr lang="es-GT" sz="2400" dirty="0" smtClean="0"/>
          </a:p>
          <a:p>
            <a:pPr algn="ctr"/>
            <a:r>
              <a:rPr lang="es-GT" sz="2400" dirty="0" smtClean="0"/>
              <a:t>    </a:t>
            </a:r>
            <a:r>
              <a:rPr lang="es-GT" sz="2400" i="1" dirty="0" smtClean="0"/>
              <a:t>GRACIAS POR SU ATENCIÓN</a:t>
            </a:r>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GT" sz="2000" b="1" i="1" dirty="0" smtClean="0">
                <a:solidFill>
                  <a:srgbClr val="FFC000"/>
                </a:solidFill>
              </a:rPr>
              <a:t>XII ENCUENTRO INTERNACIONAL DE ECONOMISTAS. </a:t>
            </a:r>
            <a:br>
              <a:rPr lang="es-GT" sz="2000" b="1" i="1" dirty="0" smtClean="0">
                <a:solidFill>
                  <a:srgbClr val="FFC000"/>
                </a:solidFill>
              </a:rPr>
            </a:br>
            <a:r>
              <a:rPr lang="es-GT" sz="2000" b="1" i="1" dirty="0" smtClean="0">
                <a:solidFill>
                  <a:srgbClr val="FFC000"/>
                </a:solidFill>
              </a:rPr>
              <a:t>LA HABANA, CUBA, </a:t>
            </a:r>
            <a:br>
              <a:rPr lang="es-GT" sz="2000" b="1" i="1" dirty="0" smtClean="0">
                <a:solidFill>
                  <a:srgbClr val="FFC000"/>
                </a:solidFill>
              </a:rPr>
            </a:br>
            <a:r>
              <a:rPr lang="es-GT" sz="2000" b="1" i="1" dirty="0" smtClean="0">
                <a:solidFill>
                  <a:srgbClr val="FFC000"/>
                </a:solidFill>
              </a:rPr>
              <a:t>AÑO 2010.</a:t>
            </a:r>
            <a:endParaRPr lang="es-GT" sz="2000" dirty="0"/>
          </a:p>
        </p:txBody>
      </p:sp>
      <p:pic>
        <p:nvPicPr>
          <p:cNvPr id="4" name="Picture 4"/>
          <p:cNvPicPr>
            <a:picLocks noGrp="1" noChangeAspect="1" noChangeArrowheads="1"/>
          </p:cNvPicPr>
          <p:nvPr>
            <p:ph idx="1"/>
          </p:nvPr>
        </p:nvPicPr>
        <p:blipFill>
          <a:blip r:embed="rId3" cstate="email"/>
          <a:srcRect/>
          <a:stretch>
            <a:fillRect/>
          </a:stretch>
        </p:blipFill>
        <p:spPr bwMode="auto">
          <a:xfrm>
            <a:off x="1140863" y="1600200"/>
            <a:ext cx="6100274" cy="4525963"/>
          </a:xfrm>
          <a:prstGeom prst="rect">
            <a:avLst/>
          </a:prstGeom>
          <a:noFill/>
          <a:ln w="9525">
            <a:noFill/>
            <a:miter lim="800000"/>
            <a:headEnd/>
            <a:tailEnd/>
          </a:ln>
        </p:spPr>
      </p:pic>
    </p:spTree>
  </p:cSld>
  <p:clrMapOvr>
    <a:masterClrMapping/>
  </p:clrMapOvr>
  <p:transition>
    <p:newsflash/>
    <p:sndAc>
      <p:stSnd>
        <p:snd r:embed="rId2" name="arrow.wav"/>
      </p:stSnd>
    </p:sndAc>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Rectángulo"/>
          <p:cNvSpPr/>
          <p:nvPr/>
        </p:nvSpPr>
        <p:spPr>
          <a:xfrm>
            <a:off x="1500166" y="1643051"/>
            <a:ext cx="5500726" cy="5909310"/>
          </a:xfrm>
          <a:prstGeom prst="rect">
            <a:avLst/>
          </a:prstGeom>
        </p:spPr>
        <p:txBody>
          <a:bodyPr wrap="square">
            <a:spAutoFit/>
          </a:bodyPr>
          <a:lstStyle/>
          <a:p>
            <a:pPr algn="ctr"/>
            <a:endParaRPr lang="es-GT" sz="3600" dirty="0" smtClean="0"/>
          </a:p>
          <a:p>
            <a:pPr algn="ctr"/>
            <a:r>
              <a:rPr lang="es-GT" sz="3600" i="1" dirty="0" smtClean="0">
                <a:solidFill>
                  <a:srgbClr val="FFFF00"/>
                </a:solidFill>
              </a:rPr>
              <a:t>ANEXOS:</a:t>
            </a:r>
          </a:p>
          <a:p>
            <a:pPr algn="ctr"/>
            <a:endParaRPr lang="es-GT" i="1" dirty="0" smtClean="0"/>
          </a:p>
          <a:p>
            <a:pPr marL="342900" indent="-342900" algn="ctr">
              <a:buAutoNum type="arabicPeriod"/>
            </a:pPr>
            <a:r>
              <a:rPr lang="es-GT" i="1" dirty="0" smtClean="0"/>
              <a:t>Anexo Estadístico.</a:t>
            </a:r>
          </a:p>
          <a:p>
            <a:pPr marL="342900" indent="-342900"/>
            <a:r>
              <a:rPr lang="es-GT" i="1" dirty="0" smtClean="0"/>
              <a:t>                        2.  Síntesis a la Aproximación    </a:t>
            </a:r>
          </a:p>
          <a:p>
            <a:pPr marL="342900" indent="-342900"/>
            <a:r>
              <a:rPr lang="es-GT" i="1" dirty="0" smtClean="0"/>
              <a:t>                              Critica Estructural de la Extrema </a:t>
            </a:r>
          </a:p>
          <a:p>
            <a:pPr marL="342900" indent="-342900"/>
            <a:r>
              <a:rPr lang="es-GT" i="1" dirty="0" smtClean="0"/>
              <a:t>                              Derecha y Socialdemocracia      </a:t>
            </a:r>
          </a:p>
          <a:p>
            <a:pPr marL="342900" indent="-342900"/>
            <a:r>
              <a:rPr lang="es-GT" i="1" dirty="0" smtClean="0"/>
              <a:t>                             Guatemalteca.</a:t>
            </a:r>
          </a:p>
          <a:p>
            <a:pPr algn="ctr"/>
            <a:endParaRPr lang="es-GT" i="1" dirty="0" smtClean="0"/>
          </a:p>
          <a:p>
            <a:pPr algn="ctr"/>
            <a:r>
              <a:rPr lang="es-GT" i="1" dirty="0" smtClean="0"/>
              <a:t>                    Ver Ponencia, XII Encuentro     </a:t>
            </a:r>
          </a:p>
          <a:p>
            <a:pPr algn="ctr"/>
            <a:r>
              <a:rPr lang="es-GT" i="1" dirty="0" smtClean="0"/>
              <a:t>                            Internacional de Economistas, la   </a:t>
            </a:r>
          </a:p>
          <a:p>
            <a:pPr marL="342900" indent="-342900">
              <a:buFont typeface="Wingdings" pitchFamily="2" charset="2"/>
              <a:buNone/>
              <a:defRPr/>
            </a:pPr>
            <a:r>
              <a:rPr lang="es-GT" i="1" dirty="0" smtClean="0"/>
              <a:t>                             Habana, Cuba, 2010.</a:t>
            </a:r>
          </a:p>
          <a:p>
            <a:pPr marL="342900" indent="-342900">
              <a:buFont typeface="Wingdings" pitchFamily="2" charset="2"/>
              <a:buNone/>
              <a:defRPr/>
            </a:pPr>
            <a:r>
              <a:rPr lang="es-GT" i="1" dirty="0" smtClean="0"/>
              <a:t>                     </a:t>
            </a:r>
          </a:p>
          <a:p>
            <a:pPr marL="342900" indent="-342900">
              <a:buFont typeface="Wingdings" pitchFamily="2" charset="2"/>
              <a:buNone/>
              <a:defRPr/>
            </a:pPr>
            <a:r>
              <a:rPr lang="es-GT" i="1" dirty="0" smtClean="0"/>
              <a:t>                          3. Mapas de departamentos del   </a:t>
            </a:r>
          </a:p>
          <a:p>
            <a:pPr marL="342900" indent="-342900">
              <a:buFont typeface="Wingdings" pitchFamily="2" charset="2"/>
              <a:buNone/>
              <a:defRPr/>
            </a:pPr>
            <a:r>
              <a:rPr lang="es-GT" i="1" dirty="0" smtClean="0"/>
              <a:t>                         Corredor Seco de la República de  </a:t>
            </a:r>
          </a:p>
          <a:p>
            <a:pPr marL="342900" indent="-342900">
              <a:buFont typeface="Wingdings" pitchFamily="2" charset="2"/>
              <a:buNone/>
              <a:defRPr/>
            </a:pPr>
            <a:r>
              <a:rPr lang="es-GT" i="1" dirty="0" smtClean="0"/>
              <a:t>                         Guatemala, por separado.</a:t>
            </a:r>
          </a:p>
          <a:p>
            <a:pPr algn="ctr"/>
            <a:endParaRPr lang="es-GT" i="1" dirty="0" smtClean="0"/>
          </a:p>
          <a:p>
            <a:pPr algn="ctr"/>
            <a:endParaRPr lang="es-GT" i="1" dirty="0" smtClean="0"/>
          </a:p>
          <a:p>
            <a:pPr algn="ctr"/>
            <a:endParaRPr lang="es-GT" i="1" dirty="0" smtClean="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lnSpcReduction="10000"/>
          </a:bodyPr>
          <a:lstStyle/>
          <a:p>
            <a:r>
              <a:rPr lang="es-GT" sz="1200" b="1" dirty="0" smtClean="0">
                <a:solidFill>
                  <a:srgbClr val="FFFF00"/>
                </a:solidFill>
              </a:rPr>
              <a:t>BIBLIOGRAFÍA:</a:t>
            </a:r>
            <a:endParaRPr lang="es-GT" sz="1200" dirty="0" smtClean="0">
              <a:solidFill>
                <a:srgbClr val="FFFF00"/>
              </a:solidFill>
            </a:endParaRPr>
          </a:p>
          <a:p>
            <a:pPr lvl="0">
              <a:buNone/>
            </a:pPr>
            <a:r>
              <a:rPr lang="es-GT" sz="1200" b="1" dirty="0" smtClean="0">
                <a:solidFill>
                  <a:srgbClr val="FFC000"/>
                </a:solidFill>
              </a:rPr>
              <a:t>Acuerdos de Paz:</a:t>
            </a:r>
            <a:r>
              <a:rPr lang="es-GT" sz="1200" dirty="0" smtClean="0">
                <a:solidFill>
                  <a:srgbClr val="FFC000"/>
                </a:solidFill>
              </a:rPr>
              <a:t>  </a:t>
            </a:r>
            <a:r>
              <a:rPr lang="es-GT" sz="1200" dirty="0" smtClean="0"/>
              <a:t>Publicación del Instituto de Investigaciones Económicas y Sociales. Universidad Rafael Landívar.</a:t>
            </a:r>
          </a:p>
          <a:p>
            <a:pPr lvl="0">
              <a:buNone/>
            </a:pPr>
            <a:r>
              <a:rPr lang="es-GT" sz="1200" dirty="0" smtClean="0"/>
              <a:t>Punto Sustantivo sobre Aspectos Socioeconómicos y Situación Agraria, Acuerdos de Paz. </a:t>
            </a:r>
          </a:p>
          <a:p>
            <a:pPr lvl="0">
              <a:buNone/>
            </a:pPr>
            <a:r>
              <a:rPr lang="es-GT" sz="1200" dirty="0" smtClean="0"/>
              <a:t>Punto Sustantivo sobre Identidad y Derechos de los Pueblos Indígenas, Acuerdos de Paz.</a:t>
            </a:r>
          </a:p>
          <a:p>
            <a:pPr lvl="0">
              <a:buNone/>
            </a:pPr>
            <a:r>
              <a:rPr lang="es-GT" sz="1200" dirty="0" smtClean="0"/>
              <a:t>Acuerdos de Paz: Un Compromiso para el Cambio. Procuraduría de os Derechos Humanos de Guatemala.</a:t>
            </a:r>
          </a:p>
          <a:p>
            <a:pPr>
              <a:buNone/>
            </a:pPr>
            <a:r>
              <a:rPr lang="es-GT" sz="1200" b="1" dirty="0" smtClean="0">
                <a:solidFill>
                  <a:srgbClr val="FFC000"/>
                </a:solidFill>
              </a:rPr>
              <a:t> Informes Nacionales sobre Desarrollo Humano; Programa de Naciones Unidas para el Desarrollo, PNUD.</a:t>
            </a:r>
            <a:endParaRPr lang="es-GT" sz="1200" dirty="0" smtClean="0">
              <a:solidFill>
                <a:srgbClr val="FFC000"/>
              </a:solidFill>
            </a:endParaRPr>
          </a:p>
          <a:p>
            <a:pPr lvl="0">
              <a:buNone/>
            </a:pPr>
            <a:r>
              <a:rPr lang="es-GT" sz="1200" dirty="0" smtClean="0"/>
              <a:t>Informes Nacionales sobre Desarrollo Humano, 2000 / 2006. Programa de Naciones Unidas para  el Desarrollo, Humano, PNUD.</a:t>
            </a:r>
          </a:p>
          <a:p>
            <a:pPr lvl="0">
              <a:buNone/>
            </a:pPr>
            <a:r>
              <a:rPr lang="es-GT" sz="1200" dirty="0" smtClean="0"/>
              <a:t>¿Que Tan Cerca Estamos de la Meta? Informe Nacional de Desarrollo Humano. PNUD. 2008.</a:t>
            </a:r>
          </a:p>
          <a:p>
            <a:pPr lvl="0">
              <a:buNone/>
            </a:pPr>
            <a:r>
              <a:rPr lang="es-GT" sz="1200" dirty="0" smtClean="0"/>
              <a:t>Guatemala: ¿Una Economía al Servicio del Desarrollo Humano?, Volumen II Informe Nacional obre Desarrollo Humano, 2007/2009.</a:t>
            </a:r>
          </a:p>
          <a:p>
            <a:pPr>
              <a:buNone/>
            </a:pPr>
            <a:r>
              <a:rPr lang="es-GT" sz="1200" dirty="0" smtClean="0">
                <a:solidFill>
                  <a:srgbClr val="FFC000"/>
                </a:solidFill>
              </a:rPr>
              <a:t> </a:t>
            </a:r>
            <a:r>
              <a:rPr lang="es-GT" sz="1200" b="1" dirty="0" smtClean="0">
                <a:solidFill>
                  <a:srgbClr val="FFC000"/>
                </a:solidFill>
              </a:rPr>
              <a:t>Facultad Latinoamericana de Ciencias Sociales, FLACSO:</a:t>
            </a:r>
            <a:endParaRPr lang="es-GT" sz="1200" dirty="0" smtClean="0">
              <a:solidFill>
                <a:srgbClr val="FFC000"/>
              </a:solidFill>
            </a:endParaRPr>
          </a:p>
          <a:p>
            <a:pPr lvl="0">
              <a:buNone/>
            </a:pPr>
            <a:r>
              <a:rPr lang="es-GT" sz="1200" dirty="0" smtClean="0"/>
              <a:t>Reflexiones Teóricas sobre Pobreza. Programa de Estudios Multidisciplinarios sobre Pobreza. FLACSO. 2005.</a:t>
            </a:r>
          </a:p>
          <a:p>
            <a:pPr lvl="0">
              <a:buNone/>
            </a:pPr>
            <a:r>
              <a:rPr lang="es-GT" sz="1200" dirty="0" smtClean="0"/>
              <a:t>Seminario: La Acción Colectiva y Propuesta de los Pueblos Indígenas ante la Pobreza, Serie Debates sobre Pobreza, FLACSO. 2006.</a:t>
            </a:r>
          </a:p>
          <a:p>
            <a:pPr lvl="0">
              <a:buNone/>
            </a:pPr>
            <a:r>
              <a:rPr lang="es-GT" sz="1200" dirty="0" smtClean="0"/>
              <a:t>Propuesta Estratégica sobre Desarrollo Humano y Combate a la Pobreza en la Micro Región Ch´ortí, Departamento de Chiquimula. Jon Kraker Rolz B. / FLACSO. 2005.</a:t>
            </a:r>
          </a:p>
          <a:p>
            <a:pPr lvl="0">
              <a:buNone/>
            </a:pPr>
            <a:r>
              <a:rPr lang="es-GT" sz="1200" dirty="0" smtClean="0"/>
              <a:t>Nociones Elementales para entender la Pobreza, Programa de Estudios Multidisciplinarios sobre Pobreza.</a:t>
            </a:r>
          </a:p>
          <a:p>
            <a:pPr>
              <a:buNone/>
            </a:pPr>
            <a:r>
              <a:rPr lang="es-GT" sz="1200" dirty="0" smtClean="0"/>
              <a:t> </a:t>
            </a:r>
          </a:p>
          <a:p>
            <a:pPr>
              <a:buNone/>
            </a:pPr>
            <a:r>
              <a:rPr lang="es-GT" sz="1200" b="1" dirty="0" smtClean="0"/>
              <a:t> </a:t>
            </a:r>
            <a:endParaRPr lang="es-GT" sz="1200" dirty="0" smtClean="0"/>
          </a:p>
          <a:p>
            <a:endParaRPr lang="es-GT" sz="12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buNone/>
            </a:pPr>
            <a:endParaRPr lang="es-GT" sz="1600" b="1" dirty="0" smtClean="0">
              <a:solidFill>
                <a:srgbClr val="FFC000"/>
              </a:solidFill>
            </a:endParaRPr>
          </a:p>
          <a:p>
            <a:pPr>
              <a:buNone/>
            </a:pPr>
            <a:r>
              <a:rPr lang="es-GT" sz="1600" b="1" dirty="0" smtClean="0">
                <a:solidFill>
                  <a:srgbClr val="FFC000"/>
                </a:solidFill>
              </a:rPr>
              <a:t>Editorial Siglo Veintiuno:</a:t>
            </a:r>
            <a:endParaRPr lang="es-GT" sz="1600" dirty="0" smtClean="0">
              <a:solidFill>
                <a:srgbClr val="FFC000"/>
              </a:solidFill>
            </a:endParaRPr>
          </a:p>
          <a:p>
            <a:pPr lvl="0">
              <a:buNone/>
            </a:pPr>
            <a:r>
              <a:rPr lang="es-GT" sz="1600" dirty="0" smtClean="0"/>
              <a:t>El Pensamiento Socialista Clásico y La Transición Contemporánea. Carollee Bengelsdorf. Editorial Siglo Veintiuno. </a:t>
            </a:r>
          </a:p>
          <a:p>
            <a:pPr lvl="0">
              <a:buNone/>
            </a:pPr>
            <a:r>
              <a:rPr lang="es-GT" sz="1600" dirty="0" smtClean="0"/>
              <a:t>Democracia, Estructura Económica-Social y Formación de un Sentido Común Legitimador. Franz J Hinkelammert. Editorial Siglo Veintiuno.</a:t>
            </a:r>
          </a:p>
          <a:p>
            <a:pPr>
              <a:buNone/>
            </a:pPr>
            <a:r>
              <a:rPr lang="es-GT" sz="1600" b="1" dirty="0" smtClean="0"/>
              <a:t> </a:t>
            </a:r>
            <a:endParaRPr lang="es-GT" sz="1600" dirty="0" smtClean="0"/>
          </a:p>
          <a:p>
            <a:pPr>
              <a:buNone/>
            </a:pPr>
            <a:r>
              <a:rPr lang="es-GT" sz="3600" b="1" dirty="0" smtClean="0"/>
              <a:t> </a:t>
            </a:r>
            <a:endParaRPr lang="es-GT" sz="16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Autofit/>
          </a:bodyPr>
          <a:lstStyle/>
          <a:p>
            <a:r>
              <a:rPr lang="es-GT" sz="1200" b="1" i="1" dirty="0" smtClean="0">
                <a:solidFill>
                  <a:srgbClr val="FFFF00"/>
                </a:solidFill>
              </a:rPr>
              <a:t>RESUMEN DE HOJA DE VIDA DEL AUTOR</a:t>
            </a:r>
            <a:endParaRPr lang="es-GT" sz="1200" dirty="0" smtClean="0">
              <a:solidFill>
                <a:srgbClr val="FFFF00"/>
              </a:solidFill>
            </a:endParaRPr>
          </a:p>
          <a:p>
            <a:r>
              <a:rPr lang="es-GT" sz="1200" b="1" i="1" dirty="0" smtClean="0">
                <a:solidFill>
                  <a:srgbClr val="FFFF00"/>
                </a:solidFill>
              </a:rPr>
              <a:t>Años comprendidos de 1978 a 2009:</a:t>
            </a:r>
            <a:endParaRPr lang="es-GT" sz="1200" dirty="0" smtClean="0">
              <a:solidFill>
                <a:srgbClr val="FFFF00"/>
              </a:solidFill>
            </a:endParaRPr>
          </a:p>
          <a:p>
            <a:pPr>
              <a:buNone/>
            </a:pPr>
            <a:r>
              <a:rPr lang="es-GT" sz="1200" b="1" i="1" dirty="0" smtClean="0">
                <a:solidFill>
                  <a:srgbClr val="FFFF00"/>
                </a:solidFill>
              </a:rPr>
              <a:t> </a:t>
            </a:r>
            <a:endParaRPr lang="es-GT" sz="1200" dirty="0" smtClean="0">
              <a:solidFill>
                <a:srgbClr val="FFFF00"/>
              </a:solidFill>
            </a:endParaRPr>
          </a:p>
          <a:p>
            <a:pPr lvl="0"/>
            <a:r>
              <a:rPr lang="es-GT" sz="1200" i="1" dirty="0" smtClean="0"/>
              <a:t>Lic. En Administración de Empresas. </a:t>
            </a:r>
            <a:endParaRPr lang="es-GT" sz="1200" dirty="0" smtClean="0"/>
          </a:p>
          <a:p>
            <a:pPr lvl="0"/>
            <a:r>
              <a:rPr lang="es-GT" sz="1200" i="1" dirty="0" smtClean="0"/>
              <a:t>Colegio de Economistas, Contadores Públicos y Auditores y Administradores de Empresas, Colegiado No. 884. República de Guatemala.</a:t>
            </a:r>
            <a:endParaRPr lang="es-GT" sz="1200" dirty="0" smtClean="0"/>
          </a:p>
          <a:p>
            <a:pPr lvl="0"/>
            <a:r>
              <a:rPr lang="es-GT" sz="1200" i="1" dirty="0" smtClean="0"/>
              <a:t>MSC. Graduado en el Programa de Desarrollo Universitario URL / INCAE, con especialización en Comercio Internacional.</a:t>
            </a:r>
            <a:endParaRPr lang="es-GT" sz="1200" dirty="0" smtClean="0"/>
          </a:p>
          <a:p>
            <a:pPr lvl="0"/>
            <a:r>
              <a:rPr lang="es-GT" sz="1200" i="1" dirty="0" smtClean="0"/>
              <a:t>Estudios en la Universidad Latinoamericana en Ciencia y Tecnología, ULACIT,  en el Primer Programa Doctoral en Economía y Administración.</a:t>
            </a:r>
            <a:endParaRPr lang="es-GT" sz="1200" dirty="0" smtClean="0"/>
          </a:p>
          <a:p>
            <a:pPr lvl="0"/>
            <a:r>
              <a:rPr lang="es-GT" sz="1200" i="1" dirty="0" smtClean="0"/>
              <a:t>Director de la División Editorial de la Universidad de San Carlos de Guatemala</a:t>
            </a:r>
            <a:endParaRPr lang="es-GT" sz="1200" dirty="0" smtClean="0"/>
          </a:p>
          <a:p>
            <a:pPr lvl="0"/>
            <a:r>
              <a:rPr lang="es-GT" sz="1200" i="1" dirty="0" smtClean="0"/>
              <a:t>Director de la Revista ALERO, Universidad de San Carlos de Guatemala.</a:t>
            </a:r>
            <a:endParaRPr lang="es-GT" sz="1200" dirty="0" smtClean="0"/>
          </a:p>
          <a:p>
            <a:pPr lvl="0"/>
            <a:r>
              <a:rPr lang="es-GT" sz="1200" i="1" dirty="0" smtClean="0"/>
              <a:t>Secretario del Consejo Editorial de la Universidad de San Carlos de Guatemala</a:t>
            </a:r>
            <a:endParaRPr lang="es-GT" sz="1200" dirty="0" smtClean="0"/>
          </a:p>
          <a:p>
            <a:pPr lvl="0"/>
            <a:r>
              <a:rPr lang="es-GT" sz="1200" i="1" dirty="0" smtClean="0"/>
              <a:t>Secretario de la Revista ANUARIO de la Universidad de San Carlos de Guatemala.</a:t>
            </a:r>
            <a:endParaRPr lang="es-GT" sz="1200" dirty="0" smtClean="0"/>
          </a:p>
          <a:p>
            <a:pPr lvl="0"/>
            <a:r>
              <a:rPr lang="es-GT" sz="1200" i="1" dirty="0" smtClean="0"/>
              <a:t>Profesor Universitario: Universidad Rafael Landívar; Centro Universitario de Oriente, CUNORI / USAC; Universidad Francisco Marroquín; Universidad Mariano Gálvez. Años 1978/2008.</a:t>
            </a:r>
            <a:endParaRPr lang="es-GT" sz="1200" dirty="0" smtClean="0"/>
          </a:p>
          <a:p>
            <a:pPr lvl="0"/>
            <a:r>
              <a:rPr lang="es-GT" sz="1200" i="1" dirty="0" smtClean="0"/>
              <a:t>Escribe en la Revista Vida Universitaria, de la Universidad Rafael Landívar.</a:t>
            </a:r>
            <a:endParaRPr lang="es-GT" sz="1200" dirty="0" smtClean="0"/>
          </a:p>
          <a:p>
            <a:pPr lvl="0"/>
            <a:r>
              <a:rPr lang="es-GT" sz="1200" i="1" dirty="0" smtClean="0"/>
              <a:t>Colaborador en la Revista AGENDA, en la Ciudad de Chiquimula, Guatemala.</a:t>
            </a:r>
            <a:endParaRPr lang="es-GT" sz="1200" dirty="0" smtClean="0"/>
          </a:p>
          <a:p>
            <a:pPr lvl="0"/>
            <a:r>
              <a:rPr lang="es-GT" sz="1200" i="1" dirty="0" smtClean="0"/>
              <a:t>Premiado por la Ponencia: Propuesta Estratégica para el Desarrollo Humano y Combate a la Pobreza en la Micro Región Ch´ortí, por la Facultad Latinoamericana de Ciencias Sociales, FLACSO.</a:t>
            </a:r>
            <a:endParaRPr lang="es-GT" sz="1200" dirty="0" smtClean="0"/>
          </a:p>
          <a:p>
            <a:pPr lvl="0"/>
            <a:r>
              <a:rPr lang="es-GT" sz="1200" i="1" dirty="0" smtClean="0"/>
              <a:t>Representante del Centro Universitario de Oriente, CUNORI: Programa de Naciones Unidas para el Desarrollo, PNUD; Foro Guatemala; Mesa de Concertación y Seguimiento de Acuerdos de Paz. Años 2001/03.</a:t>
            </a:r>
            <a:endParaRPr lang="es-GT" sz="1200" dirty="0" smtClean="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r>
              <a:rPr lang="es-GT" sz="1200" i="1" dirty="0" smtClean="0"/>
              <a:t>Director Departamental del Comité de Reconstrucción Nacional, Departamento de Zacapa, Guatemala.</a:t>
            </a:r>
            <a:endParaRPr lang="es-GT" sz="1200" dirty="0" smtClean="0"/>
          </a:p>
          <a:p>
            <a:pPr lvl="0"/>
            <a:r>
              <a:rPr lang="es-GT" sz="1200" i="1" dirty="0" smtClean="0"/>
              <a:t>Director Departamental de Educación, Departamento de Zacapa, Rep. De Guatemala. Año 1997/2006.</a:t>
            </a:r>
            <a:endParaRPr lang="es-GT" sz="1200" dirty="0" smtClean="0"/>
          </a:p>
          <a:p>
            <a:pPr lvl="0"/>
            <a:r>
              <a:rPr lang="es-GT" sz="1200" i="1" dirty="0" smtClean="0"/>
              <a:t>Coordinador Nacional del Proyecto Educación Básica para el Trabajo, Departamentos de Zacapa y Chiquimula, BEZACHI, UNESCO/MINEDUC.</a:t>
            </a:r>
            <a:endParaRPr lang="es-GT" sz="1200" dirty="0" smtClean="0"/>
          </a:p>
          <a:p>
            <a:pPr lvl="0"/>
            <a:r>
              <a:rPr lang="es-GT" sz="1200" i="1" dirty="0" smtClean="0"/>
              <a:t>Representante del Ministerio de Educación ante UNESCO. 1998/2001.</a:t>
            </a:r>
            <a:endParaRPr lang="es-GT" sz="1200" dirty="0" smtClean="0"/>
          </a:p>
          <a:p>
            <a:pPr lvl="0"/>
            <a:r>
              <a:rPr lang="es-GT" sz="1200" i="1" dirty="0" smtClean="0"/>
              <a:t>Representante del MINEDUC. En el Foro de Programas Compensatorios en Educación, Buenos Aires, Argentina. Año 1998,</a:t>
            </a:r>
            <a:endParaRPr lang="es-GT" sz="1200" dirty="0" smtClean="0"/>
          </a:p>
          <a:p>
            <a:pPr lvl="0"/>
            <a:r>
              <a:rPr lang="es-GT" sz="1200" i="1" dirty="0" smtClean="0"/>
              <a:t>Delegado Departamental del Fondo de Inversión Social, FIS, Departamento de Chiquimula, Guatemala. Año 2004/05.</a:t>
            </a:r>
            <a:endParaRPr lang="es-GT" sz="1200" dirty="0" smtClean="0"/>
          </a:p>
          <a:p>
            <a:pPr lvl="0"/>
            <a:r>
              <a:rPr lang="es-GT" sz="1200" i="1" dirty="0" smtClean="0"/>
              <a:t>Representante de la Universidad Rafael Landívar en el Consejo Regional de Desarrollo de Oriente, República de Guatemala.</a:t>
            </a:r>
            <a:endParaRPr lang="es-GT" sz="1200" dirty="0" smtClean="0"/>
          </a:p>
          <a:p>
            <a:pPr lvl="0"/>
            <a:r>
              <a:rPr lang="es-GT" sz="1200" i="1" dirty="0" smtClean="0"/>
              <a:t>Representante de MINEDUC / FIS en el Consejo Departamental de Desarrollo, Departamentos de Zacapa / Chiquimula, Rep. De Guatemala. </a:t>
            </a:r>
            <a:endParaRPr lang="es-GT" sz="1200" dirty="0" smtClean="0"/>
          </a:p>
          <a:p>
            <a:pPr lvl="0"/>
            <a:r>
              <a:rPr lang="es-GT" sz="1200" i="1" dirty="0" smtClean="0"/>
              <a:t>Colaborador en los Programas de Educación de la Asociación de Investigación y Estudios Sociales, ASIES. Año 2005/07.</a:t>
            </a:r>
            <a:endParaRPr lang="es-GT" sz="1200" dirty="0" smtClean="0"/>
          </a:p>
          <a:p>
            <a:pPr lvl="0"/>
            <a:r>
              <a:rPr lang="es-GT" sz="1200" i="1" dirty="0" smtClean="0"/>
              <a:t>Consultor en el Programa de Fortalecimiento de la Micro, Pequeña y Mediana Empresa, Ministerio de Economía y Unión Europea, Año 2006.</a:t>
            </a:r>
            <a:endParaRPr lang="es-GT" sz="1200" dirty="0" smtClean="0"/>
          </a:p>
          <a:p>
            <a:pPr lvl="0"/>
            <a:r>
              <a:rPr lang="es-GT" sz="1200" i="1" dirty="0" smtClean="0"/>
              <a:t>Reconocimiento del Colegio de Profesionales de las Ciencias Económicas por veinticinco años de ejercicio profesional. Año 2005.</a:t>
            </a:r>
            <a:endParaRPr lang="es-GT" sz="1200" dirty="0" smtClean="0"/>
          </a:p>
          <a:p>
            <a:pPr>
              <a:buNone/>
            </a:pPr>
            <a:endParaRPr lang="es-GT" sz="12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r>
              <a:rPr lang="es-GT" sz="1200" i="1" dirty="0" smtClean="0"/>
              <a:t>Reconocimiento del Colegio de Profesionales de las Ciencias Económicas por más de veinticinco años de docencia universitaria. Año 2006.</a:t>
            </a:r>
            <a:endParaRPr lang="es-GT" sz="1200" dirty="0" smtClean="0"/>
          </a:p>
          <a:p>
            <a:pPr lvl="0"/>
            <a:r>
              <a:rPr lang="es-GT" sz="1200" i="1" dirty="0" smtClean="0"/>
              <a:t>Miembro de la Comisión de Investigación de la Facultad Latinoamericana de Ciencias Sociales, FLACSO, para el análisis de investigaciones sobre pobreza en la región oriental de la República de Guatemala. Años 2005/07.</a:t>
            </a:r>
            <a:endParaRPr lang="es-GT" sz="1200" dirty="0" smtClean="0"/>
          </a:p>
          <a:p>
            <a:pPr lvl="0"/>
            <a:r>
              <a:rPr lang="es-GT" sz="1200" i="1" dirty="0" smtClean="0"/>
              <a:t>Invitado por la Facultad Latinoamericana de Ciencias Sociales, FLACSO, para los Diálogos sobre Derechos Humanos y Pobreza, Departamento de Chiquimula, Guatemala. Año 2006.</a:t>
            </a:r>
            <a:endParaRPr lang="es-GT" sz="1200" dirty="0" smtClean="0"/>
          </a:p>
          <a:p>
            <a:pPr lvl="0"/>
            <a:r>
              <a:rPr lang="es-GT" sz="1200" i="1" dirty="0" smtClean="0"/>
              <a:t>Presentación en los Diálogos sobre Derechos Humanos y Condiciones de Pobreza de FLACSO, de la Investigación: El Reconocimiento de Dos Prismas en Uno; La Violación a los Derechos Humanos de la Población Civil Indígena y No Indígena durante el Conflicto Armado Interno, CAI, en la República de Guatemala y las Condiciones de Pobreza y Extrema Pobreza, que prevalecen en dicha Población. Año 2006.</a:t>
            </a:r>
            <a:endParaRPr lang="es-GT" sz="1200" dirty="0" smtClean="0"/>
          </a:p>
          <a:p>
            <a:pPr lvl="0"/>
            <a:r>
              <a:rPr lang="es-GT" sz="1200" i="1" dirty="0" smtClean="0"/>
              <a:t>Premiado por la Unión Europea, por fotografías personales presentadas en la Exposición Fotográfica: Expresiones de Violencia Física contra las Mujeres y  Expresiones de Erradicación de la misma, realizada del 29 de noviembre al 07 de diciembre de 2007, en el Palacio Nacional de la Cultura, Ciudad de Guatemala.</a:t>
            </a:r>
            <a:endParaRPr lang="es-GT" sz="1200" dirty="0" smtClean="0"/>
          </a:p>
          <a:p>
            <a:pPr lvl="0"/>
            <a:r>
              <a:rPr lang="es-GT" sz="1200" i="1" dirty="0" smtClean="0"/>
              <a:t>Expositor en el XIII Congreso Nacional e Internacional, auspiciado por el Colegio de Profesionales de las Ciencias Económicas, República de Guatemala. Año 2006.</a:t>
            </a:r>
            <a:endParaRPr lang="es-GT" sz="1200" dirty="0" smtClean="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r>
              <a:rPr lang="es-GT" sz="1200" i="1" dirty="0" smtClean="0"/>
              <a:t>Expositor en el XIII Congreso Nacional e Internacional, auspiciado por el Colegio de Profesionales de las Ciencias Económicas, República de Guatemala. Año 2006.</a:t>
            </a:r>
            <a:endParaRPr lang="es-GT" sz="1200" dirty="0" smtClean="0"/>
          </a:p>
          <a:p>
            <a:pPr lvl="0"/>
            <a:r>
              <a:rPr lang="es-GT" sz="1200" i="1" dirty="0" smtClean="0"/>
              <a:t>Expositor en el XIV Congreso Nacional y II Congreso Internacional, de Profesionales de las Ciencias Económicas, Colegio de Economistas, Contadores Públicos y Auditores y Administradores de Empresas, República de Guatemala. Año 2008.</a:t>
            </a:r>
            <a:endParaRPr lang="es-GT" sz="1200" dirty="0" smtClean="0"/>
          </a:p>
          <a:p>
            <a:pPr lvl="0"/>
            <a:r>
              <a:rPr lang="es-GT" sz="1200" i="1" dirty="0" smtClean="0"/>
              <a:t>Expositor en el XI Encuentro Internacional de Economistas de Cuba, Asociación Nacional de Economistas de Cuba, ANEC, marzo de 2009.</a:t>
            </a:r>
            <a:endParaRPr lang="es-GT" sz="1200" dirty="0" smtClean="0"/>
          </a:p>
          <a:p>
            <a:pPr lvl="0"/>
            <a:r>
              <a:rPr lang="es-GT" sz="1200" i="1" dirty="0" smtClean="0"/>
              <a:t>Ponencia seleccionada por la Fundación Madres de la Plaza de Mayo, Buenos Aires Argentina, para ser presentada en el III Encuentro sobre Economía Política y Derechos Humanos. Por motivos personales no se pudo concurrir al encuentro.</a:t>
            </a:r>
            <a:endParaRPr lang="es-GT" sz="1200" dirty="0" smtClean="0"/>
          </a:p>
          <a:p>
            <a:pPr lvl="0"/>
            <a:r>
              <a:rPr lang="es-GT" sz="1200" i="1" dirty="0" smtClean="0"/>
              <a:t>Coordinador Regional del Nor-Oriente de la República de Guatemala, para el Consejo Nacional de los Acuerdos de Paz, Secretaría de la Paz, SEPAZ, 2009.</a:t>
            </a:r>
            <a:endParaRPr lang="es-GT" sz="1200" dirty="0" smtClean="0"/>
          </a:p>
          <a:p>
            <a:pPr lvl="0"/>
            <a:r>
              <a:rPr lang="es-GT" sz="1200" i="1" dirty="0" smtClean="0"/>
              <a:t> NOTA: Pudiéndose presentar documentación que avala lo descrito en  Resumen de  Vida/Autor.</a:t>
            </a:r>
            <a:endParaRPr lang="es-GT" sz="1200" dirty="0" smtClean="0"/>
          </a:p>
          <a:p>
            <a:pPr>
              <a:buNone/>
            </a:pPr>
            <a:r>
              <a:rPr lang="es-GT" sz="1200" i="1" dirty="0" smtClean="0"/>
              <a:t> </a:t>
            </a:r>
            <a:endParaRPr lang="es-GT" sz="1200" dirty="0" smtClean="0"/>
          </a:p>
          <a:p>
            <a:pPr>
              <a:buNone/>
            </a:pPr>
            <a:r>
              <a:rPr lang="es-GT" sz="1200" i="1" dirty="0" smtClean="0"/>
              <a:t> </a:t>
            </a:r>
            <a:endParaRPr lang="es-GT" sz="1200" dirty="0" smtClean="0"/>
          </a:p>
          <a:p>
            <a:pPr>
              <a:buNone/>
            </a:pPr>
            <a:r>
              <a:rPr lang="es-GT" sz="800" i="1" dirty="0" smtClean="0"/>
              <a:t> </a:t>
            </a:r>
            <a:endParaRPr lang="es-GT" sz="800" dirty="0" smtClean="0"/>
          </a:p>
          <a:p>
            <a:pPr>
              <a:buNone/>
            </a:pPr>
            <a:r>
              <a:rPr lang="es-GT" sz="800" i="1" dirty="0" smtClean="0"/>
              <a:t> </a:t>
            </a:r>
            <a:endParaRPr lang="es-GT" sz="800" dirty="0" smtClean="0"/>
          </a:p>
          <a:p>
            <a:pPr>
              <a:buNone/>
            </a:pPr>
            <a:r>
              <a:rPr lang="es-GT" sz="800" i="1" dirty="0" smtClean="0"/>
              <a:t> </a:t>
            </a:r>
            <a:endParaRPr lang="es-GT" sz="800" dirty="0" smtClean="0"/>
          </a:p>
          <a:p>
            <a:pPr>
              <a:buNone/>
            </a:pPr>
            <a:endParaRPr lang="es-GT" sz="800" dirty="0" smtClean="0"/>
          </a:p>
          <a:p>
            <a:pPr>
              <a:buNone/>
            </a:pPr>
            <a:endParaRPr lang="es-GT" sz="1200" dirty="0"/>
          </a:p>
        </p:txBody>
      </p:sp>
    </p:spTree>
  </p:cSld>
  <p:clrMapOvr>
    <a:masterClrMapping/>
  </p:clrMapOvr>
  <p:transition>
    <p:newsflash/>
    <p:sndAc>
      <p:stSnd>
        <p:snd r:embed="rId3" name="arrow.wav"/>
      </p:stSnd>
    </p:sndAc>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lstStyle/>
          <a:p>
            <a:pPr>
              <a:buNone/>
            </a:pPr>
            <a:endParaRPr lang="es-GT" dirty="0" smtClean="0"/>
          </a:p>
          <a:p>
            <a:pPr>
              <a:buNone/>
            </a:pPr>
            <a:endParaRPr lang="es-GT" dirty="0" smtClean="0"/>
          </a:p>
          <a:p>
            <a:pPr>
              <a:buNone/>
            </a:pPr>
            <a:endParaRPr lang="es-GT" dirty="0" smtClean="0"/>
          </a:p>
          <a:p>
            <a:pPr>
              <a:buNone/>
            </a:pPr>
            <a:r>
              <a:rPr lang="es-GT" i="1" dirty="0" smtClean="0"/>
              <a:t>                 Final de Presentación</a:t>
            </a:r>
            <a:endParaRPr lang="es-GT" i="1"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algn="just">
              <a:buNone/>
            </a:pPr>
            <a:endParaRPr lang="es-GT" sz="2000" i="1" dirty="0" smtClean="0"/>
          </a:p>
          <a:p>
            <a:pPr algn="just">
              <a:buNone/>
            </a:pPr>
            <a:r>
              <a:rPr lang="es-GT" sz="2000" i="1" dirty="0" smtClean="0"/>
              <a:t>Partiendo de la premisa que la coyuntura política actual en la República de Guatemala, está enmarcada por las mínimas diferencias ideológicas que se manifiestan en la praxis política, entre una derecha moderada y la extrema derecha  guatemalteca, que representa el capital tradicional oligárquico; me planteo varias preguntas con el objeto de alcanzar una respuesta razonable que significara alcanzar un modelo de sociedad guatemalteca distinto al actual, que por otra parte reflejara las condiciones humanas de solidaridad, creatividad, conciencia y sociabilidad, como se comparten en el Socialismo del Siglo XXI.</a:t>
            </a:r>
            <a:endParaRPr lang="es-GT" sz="2000" dirty="0" smtClean="0"/>
          </a:p>
          <a:p>
            <a:pPr>
              <a:buNone/>
            </a:pPr>
            <a:r>
              <a:rPr lang="es-GT" sz="2000" i="1" dirty="0" smtClean="0"/>
              <a:t> </a:t>
            </a:r>
            <a:endParaRPr lang="es-GT" sz="2000" dirty="0" smtClean="0"/>
          </a:p>
          <a:p>
            <a:pPr algn="just">
              <a:buNone/>
            </a:pPr>
            <a:endParaRPr lang="es-GT" sz="20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graphicFrame>
        <p:nvGraphicFramePr>
          <p:cNvPr id="4" name="3 Tabla"/>
          <p:cNvGraphicFramePr>
            <a:graphicFrameLocks noGrp="1"/>
          </p:cNvGraphicFramePr>
          <p:nvPr/>
        </p:nvGraphicFramePr>
        <p:xfrm>
          <a:off x="1071538" y="357166"/>
          <a:ext cx="6643734" cy="6217920"/>
        </p:xfrm>
        <a:graphic>
          <a:graphicData uri="http://schemas.openxmlformats.org/drawingml/2006/table">
            <a:tbl>
              <a:tblPr firstRow="1" bandRow="1">
                <a:tableStyleId>{5C22544A-7EE6-4342-B048-85BDC9FD1C3A}</a:tableStyleId>
              </a:tblPr>
              <a:tblGrid>
                <a:gridCol w="6643734"/>
              </a:tblGrid>
              <a:tr h="140014">
                <a:tc>
                  <a:txBody>
                    <a:bodyPr/>
                    <a:lstStyle/>
                    <a:p>
                      <a:pPr algn="ctr"/>
                      <a:r>
                        <a:rPr lang="es-GT" dirty="0" smtClean="0">
                          <a:solidFill>
                            <a:srgbClr val="FFFF00"/>
                          </a:solidFill>
                        </a:rPr>
                        <a:t>PRINCIPALES PREGUNTAS CONTENIDAS EN LA PONENCIA</a:t>
                      </a:r>
                      <a:endParaRPr lang="es-GT" dirty="0">
                        <a:solidFill>
                          <a:srgbClr val="FFFF00"/>
                        </a:solidFill>
                      </a:endParaRPr>
                    </a:p>
                  </a:txBody>
                  <a:tcPr/>
                </a:tc>
              </a:tr>
              <a:tr h="512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GT" sz="1400" i="1" dirty="0" smtClean="0">
                          <a:solidFill>
                            <a:schemeClr val="bg2"/>
                          </a:solidFill>
                        </a:rPr>
                        <a:t>A. ¿Que es la Derecha Moderada o Socialdemocracia Guatemalteca?</a:t>
                      </a:r>
                      <a:endParaRPr lang="es-GT" sz="1400" dirty="0" smtClean="0">
                        <a:solidFill>
                          <a:schemeClr val="bg2"/>
                        </a:solidFill>
                      </a:endParaRPr>
                    </a:p>
                    <a:p>
                      <a:endParaRPr lang="es-GT" sz="1400" dirty="0">
                        <a:solidFill>
                          <a:schemeClr val="bg2"/>
                        </a:solidFill>
                      </a:endParaRPr>
                    </a:p>
                  </a:txBody>
                  <a:tcPr/>
                </a:tc>
              </a:tr>
              <a:tr h="512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GT" sz="1400" i="1" dirty="0" smtClean="0">
                          <a:solidFill>
                            <a:schemeClr val="bg2"/>
                          </a:solidFill>
                        </a:rPr>
                        <a:t>B. ¿A que me refiero como Extrema Derecha Guatemalteca?</a:t>
                      </a:r>
                      <a:endParaRPr lang="es-GT" sz="1400" dirty="0" smtClean="0">
                        <a:solidFill>
                          <a:schemeClr val="bg2"/>
                        </a:solidFill>
                      </a:endParaRPr>
                    </a:p>
                    <a:p>
                      <a:endParaRPr lang="es-GT" sz="1400" dirty="0">
                        <a:solidFill>
                          <a:schemeClr val="bg2"/>
                        </a:solidFill>
                      </a:endParaRPr>
                    </a:p>
                  </a:txBody>
                  <a:tcPr/>
                </a:tc>
              </a:tr>
              <a:tr h="9340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GT" sz="1400" i="1" kern="1200" dirty="0" smtClean="0">
                          <a:solidFill>
                            <a:schemeClr val="bg2"/>
                          </a:solidFill>
                          <a:latin typeface="+mn-lt"/>
                          <a:ea typeface="+mn-ea"/>
                          <a:cs typeface="+mn-cs"/>
                        </a:rPr>
                        <a:t>C. ¿Cual es el Estado Actual,</a:t>
                      </a:r>
                      <a:r>
                        <a:rPr kumimoji="0" lang="es-GT" sz="1400" b="1" i="1" kern="1200" dirty="0" smtClean="0">
                          <a:solidFill>
                            <a:schemeClr val="bg2"/>
                          </a:solidFill>
                          <a:latin typeface="+mn-lt"/>
                          <a:ea typeface="+mn-ea"/>
                          <a:cs typeface="+mn-cs"/>
                        </a:rPr>
                        <a:t> </a:t>
                      </a:r>
                      <a:r>
                        <a:rPr kumimoji="0" lang="es-GT" sz="1400" i="1" kern="1200" dirty="0" smtClean="0">
                          <a:solidFill>
                            <a:schemeClr val="bg2"/>
                          </a:solidFill>
                          <a:latin typeface="+mn-lt"/>
                          <a:ea typeface="+mn-ea"/>
                          <a:cs typeface="+mn-cs"/>
                        </a:rPr>
                        <a:t>Causas Estructurales, Manifestaciones  e Interrelaciones Sociopolíticas y Económicas, y las Condiciones de Pobreza y  Extrema Pobreza prevalecientes en la República de Guatemala?</a:t>
                      </a:r>
                      <a:endParaRPr kumimoji="0" lang="es-GT" sz="1400" kern="1200" dirty="0" smtClean="0">
                        <a:solidFill>
                          <a:schemeClr val="bg2"/>
                        </a:solidFill>
                        <a:latin typeface="+mn-lt"/>
                        <a:ea typeface="+mn-ea"/>
                        <a:cs typeface="+mn-cs"/>
                      </a:endParaRPr>
                    </a:p>
                    <a:p>
                      <a:endParaRPr lang="es-GT" sz="1400" dirty="0">
                        <a:solidFill>
                          <a:schemeClr val="bg2"/>
                        </a:solidFill>
                      </a:endParaRPr>
                    </a:p>
                  </a:txBody>
                  <a:tcPr/>
                </a:tc>
              </a:tr>
              <a:tr h="934024">
                <a:tc>
                  <a:txBody>
                    <a:bodyPr/>
                    <a:lstStyle/>
                    <a:p>
                      <a:r>
                        <a:rPr kumimoji="0" lang="es-GT" sz="1400" i="1" kern="1200" dirty="0" smtClean="0">
                          <a:solidFill>
                            <a:schemeClr val="bg2"/>
                          </a:solidFill>
                          <a:latin typeface="+mn-lt"/>
                          <a:ea typeface="+mn-ea"/>
                          <a:cs typeface="+mn-cs"/>
                        </a:rPr>
                        <a:t>D. ¿Pero cual es la Realidad Socioeconómica, de la Población Indígena y No Indígena y las Condiciones de Pobreza y Extrema Pobreza, localizadas en la Región Nor-Oriental de la República de Guatemala?</a:t>
                      </a:r>
                      <a:endParaRPr kumimoji="0" lang="es-GT" sz="1400" kern="1200" dirty="0" smtClean="0">
                        <a:solidFill>
                          <a:schemeClr val="bg2"/>
                        </a:solidFill>
                        <a:latin typeface="+mn-lt"/>
                        <a:ea typeface="+mn-ea"/>
                        <a:cs typeface="+mn-cs"/>
                      </a:endParaRPr>
                    </a:p>
                    <a:p>
                      <a:r>
                        <a:rPr kumimoji="0" lang="es-GT" sz="1400" i="1" kern="1200" dirty="0" smtClean="0">
                          <a:solidFill>
                            <a:schemeClr val="bg2"/>
                          </a:solidFill>
                          <a:latin typeface="+mn-lt"/>
                          <a:ea typeface="+mn-ea"/>
                          <a:cs typeface="+mn-cs"/>
                        </a:rPr>
                        <a:t> </a:t>
                      </a:r>
                      <a:endParaRPr lang="es-GT" sz="1400" dirty="0">
                        <a:solidFill>
                          <a:schemeClr val="bg2"/>
                        </a:solidFill>
                      </a:endParaRPr>
                    </a:p>
                  </a:txBody>
                  <a:tcPr/>
                </a:tc>
              </a:tr>
              <a:tr h="26212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s-GT" sz="1400" i="1" kern="1200" dirty="0" smtClean="0">
                          <a:solidFill>
                            <a:schemeClr val="bg2"/>
                          </a:solidFill>
                          <a:latin typeface="+mn-lt"/>
                          <a:ea typeface="+mn-ea"/>
                          <a:cs typeface="+mn-cs"/>
                        </a:rPr>
                        <a:t>E. ¿Cuál es el Resultado de la Medición Matemática de las Variables Fundamentales del Índice de Desarrollo Humano, IDH, Pobreza y  Condiciones de Extrema Pobreza Población Indígena y No Indígena de la   Región Nor-Oriental de la República de Guatemala?</a:t>
                      </a:r>
                      <a:endParaRPr kumimoji="0" lang="es-GT" sz="1400" kern="1200" dirty="0" smtClean="0">
                        <a:solidFill>
                          <a:schemeClr val="bg2"/>
                        </a:solidFill>
                        <a:latin typeface="+mn-lt"/>
                        <a:ea typeface="+mn-ea"/>
                        <a:cs typeface="+mn-cs"/>
                      </a:endParaRPr>
                    </a:p>
                    <a:p>
                      <a:endParaRPr kumimoji="0" lang="es-GT" sz="1400" kern="1200" dirty="0" smtClean="0">
                        <a:solidFill>
                          <a:schemeClr val="bg2"/>
                        </a:solidFill>
                        <a:latin typeface="+mn-lt"/>
                        <a:ea typeface="+mn-ea"/>
                        <a:cs typeface="+mn-cs"/>
                      </a:endParaRPr>
                    </a:p>
                    <a:p>
                      <a:endParaRPr kumimoji="0" lang="es-GT" sz="1400" kern="1200" dirty="0" smtClean="0">
                        <a:solidFill>
                          <a:schemeClr val="bg2"/>
                        </a:solidFill>
                        <a:latin typeface="+mn-lt"/>
                        <a:ea typeface="+mn-ea"/>
                        <a:cs typeface="+mn-cs"/>
                      </a:endParaRPr>
                    </a:p>
                    <a:p>
                      <a:r>
                        <a:rPr kumimoji="0" lang="es-GT" sz="1400" i="1" kern="1200" dirty="0" smtClean="0">
                          <a:solidFill>
                            <a:schemeClr val="bg2"/>
                          </a:solidFill>
                          <a:latin typeface="+mn-lt"/>
                          <a:ea typeface="+mn-ea"/>
                          <a:cs typeface="+mn-cs"/>
                        </a:rPr>
                        <a:t>F. ¿Ahora bien, cual es la Visión de País, que marca la diferencia con el modelo de Estado Guatemalteco de la  socialdemocracia y la extrema derecha?</a:t>
                      </a:r>
                      <a:endParaRPr kumimoji="0" lang="es-GT" sz="1400" kern="1200" dirty="0" smtClean="0">
                        <a:solidFill>
                          <a:schemeClr val="bg2"/>
                        </a:solidFill>
                        <a:latin typeface="+mn-lt"/>
                        <a:ea typeface="+mn-ea"/>
                        <a:cs typeface="+mn-cs"/>
                      </a:endParaRPr>
                    </a:p>
                    <a:p>
                      <a:r>
                        <a:rPr kumimoji="0" lang="es-GT" sz="1400" i="1" kern="1200" dirty="0" smtClean="0">
                          <a:solidFill>
                            <a:schemeClr val="bg2"/>
                          </a:solidFill>
                          <a:latin typeface="+mn-lt"/>
                          <a:ea typeface="+mn-ea"/>
                          <a:cs typeface="+mn-cs"/>
                        </a:rPr>
                        <a:t> </a:t>
                      </a:r>
                      <a:endParaRPr kumimoji="0" lang="es-GT" sz="1400" kern="1200" dirty="0" smtClean="0">
                        <a:solidFill>
                          <a:schemeClr val="bg2"/>
                        </a:solidFill>
                        <a:latin typeface="+mn-lt"/>
                        <a:ea typeface="+mn-ea"/>
                        <a:cs typeface="+mn-cs"/>
                      </a:endParaRPr>
                    </a:p>
                    <a:p>
                      <a:r>
                        <a:rPr kumimoji="0" lang="es-GT" sz="1400" i="1" kern="1200" dirty="0" smtClean="0">
                          <a:solidFill>
                            <a:schemeClr val="bg2"/>
                          </a:solidFill>
                          <a:latin typeface="+mn-lt"/>
                          <a:ea typeface="+mn-ea"/>
                          <a:cs typeface="+mn-cs"/>
                        </a:rPr>
                        <a:t> </a:t>
                      </a:r>
                      <a:endParaRPr kumimoji="0" lang="es-GT" sz="1400" kern="1200" dirty="0" smtClean="0">
                        <a:solidFill>
                          <a:schemeClr val="bg2"/>
                        </a:solidFill>
                        <a:latin typeface="+mn-lt"/>
                        <a:ea typeface="+mn-ea"/>
                        <a:cs typeface="+mn-cs"/>
                      </a:endParaRPr>
                    </a:p>
                    <a:p>
                      <a:r>
                        <a:rPr kumimoji="0" lang="es-GT" sz="1400" i="1" kern="1200" dirty="0" smtClean="0">
                          <a:solidFill>
                            <a:schemeClr val="bg2"/>
                          </a:solidFill>
                          <a:latin typeface="+mn-lt"/>
                          <a:ea typeface="+mn-ea"/>
                          <a:cs typeface="+mn-cs"/>
                        </a:rPr>
                        <a:t>.</a:t>
                      </a:r>
                      <a:endParaRPr kumimoji="0" lang="es-GT" sz="1400" kern="1200" dirty="0" smtClean="0">
                        <a:solidFill>
                          <a:schemeClr val="bg2"/>
                        </a:solidFill>
                        <a:latin typeface="+mn-lt"/>
                        <a:ea typeface="+mn-ea"/>
                        <a:cs typeface="+mn-cs"/>
                      </a:endParaRPr>
                    </a:p>
                    <a:p>
                      <a:endParaRPr lang="es-GT" sz="1400" dirty="0">
                        <a:solidFill>
                          <a:schemeClr val="bg2"/>
                        </a:solidFill>
                      </a:endParaRPr>
                    </a:p>
                  </a:txBody>
                  <a:tcPr/>
                </a:tc>
              </a:tr>
            </a:tbl>
          </a:graphicData>
        </a:graphic>
      </p:graphicFrame>
    </p:spTree>
  </p:cSld>
  <p:clrMapOvr>
    <a:masterClrMapping/>
  </p:clrMapOvr>
  <p:transition>
    <p:newsflash/>
    <p:sndAc>
      <p:stSnd>
        <p:snd r:embed="rId2" name="arrow.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85000" lnSpcReduction="20000"/>
          </a:bodyPr>
          <a:lstStyle/>
          <a:p>
            <a:pPr algn="ctr">
              <a:lnSpc>
                <a:spcPct val="90000"/>
              </a:lnSpc>
              <a:buNone/>
            </a:pPr>
            <a:r>
              <a:rPr lang="es-GT" sz="2100" i="1" dirty="0" smtClean="0"/>
              <a:t>La Respuesta a las  Preguntas contenidas en mi Ponencia </a:t>
            </a:r>
          </a:p>
          <a:p>
            <a:pPr algn="ctr">
              <a:lnSpc>
                <a:spcPct val="90000"/>
              </a:lnSpc>
              <a:buNone/>
            </a:pPr>
            <a:r>
              <a:rPr lang="es-GT" sz="2100" i="1" dirty="0" smtClean="0"/>
              <a:t>son las siguientes:</a:t>
            </a:r>
          </a:p>
          <a:p>
            <a:endParaRPr lang="es-GT" sz="1800" i="1" dirty="0" smtClean="0"/>
          </a:p>
          <a:p>
            <a:pPr algn="just"/>
            <a:r>
              <a:rPr lang="es-GT" sz="1900" i="1" dirty="0" smtClean="0">
                <a:solidFill>
                  <a:srgbClr val="FFFF00"/>
                </a:solidFill>
              </a:rPr>
              <a:t>A. ¿Que es la Derecha Moderada o Socialdemocracia Guatemalteca?</a:t>
            </a:r>
            <a:endParaRPr lang="es-GT" sz="1900" dirty="0" smtClean="0">
              <a:solidFill>
                <a:srgbClr val="FFFF00"/>
              </a:solidFill>
            </a:endParaRPr>
          </a:p>
          <a:p>
            <a:pPr algn="just">
              <a:buNone/>
            </a:pPr>
            <a:r>
              <a:rPr lang="es-GT" sz="1900" i="1" dirty="0" smtClean="0">
                <a:solidFill>
                  <a:srgbClr val="FFFF00"/>
                </a:solidFill>
              </a:rPr>
              <a:t> </a:t>
            </a:r>
            <a:endParaRPr lang="es-GT" sz="1900" dirty="0" smtClean="0">
              <a:solidFill>
                <a:srgbClr val="FFFF00"/>
              </a:solidFill>
            </a:endParaRPr>
          </a:p>
          <a:p>
            <a:pPr algn="just"/>
            <a:r>
              <a:rPr lang="es-GT" sz="1900" i="1" dirty="0" smtClean="0"/>
              <a:t>La derecha moderada constituye una fuerza política heterogénea que no obstante su diversidad interna, está dominada por intereses económicos tradicionales que se han repartido el saqueo de las arcas nacionales y los espacios de poder político y económico con fines particulares o intereses de familia. Hacen actualmente gobierno se llaman socialdemócratas y buscan un mayor porcentaje de liderazgo político con fines de poder obtener mayor poder económico y de financistas-negociantes que pretenden ser beneficiados por el Estado Guatemalteco, con Mega Proyectos y Proyectos Estatales.</a:t>
            </a:r>
            <a:endParaRPr lang="es-GT" sz="1900" dirty="0" smtClean="0"/>
          </a:p>
          <a:p>
            <a:pPr algn="just">
              <a:buNone/>
            </a:pPr>
            <a:r>
              <a:rPr lang="es-GT" sz="1900" i="1" dirty="0" smtClean="0"/>
              <a:t> </a:t>
            </a:r>
            <a:endParaRPr lang="es-GT" sz="1900" dirty="0" smtClean="0"/>
          </a:p>
          <a:p>
            <a:pPr algn="just"/>
            <a:r>
              <a:rPr lang="es-GT" sz="1900" i="1" dirty="0" smtClean="0"/>
              <a:t>Se llaman socialdemócratas y me resulta difícil identificar su ideología, pues no es una ideología, un sistema político que no es un sistema político, un proyecto de nación que no es un proyecto de nación y un modelo de sociedad guatemalteca que no es un modelo de sociedad guatemalteca. Es por ello que afirmo que la vacilación, indefinición y ambigüedad son signos externos de la socialdemocracia.</a:t>
            </a:r>
            <a:endParaRPr lang="es-GT" sz="19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fontScale="92500" lnSpcReduction="10000"/>
          </a:bodyPr>
          <a:lstStyle/>
          <a:p>
            <a:pPr>
              <a:buNone/>
            </a:pPr>
            <a:r>
              <a:rPr lang="es-GT" sz="2000" i="1" dirty="0" smtClean="0"/>
              <a:t> </a:t>
            </a:r>
            <a:endParaRPr lang="es-GT" sz="2000" dirty="0" smtClean="0"/>
          </a:p>
          <a:p>
            <a:pPr algn="ctr">
              <a:buNone/>
            </a:pPr>
            <a:r>
              <a:rPr lang="es-GT" sz="1900" i="1" dirty="0" smtClean="0">
                <a:solidFill>
                  <a:srgbClr val="FFFF00"/>
                </a:solidFill>
              </a:rPr>
              <a:t>A continuación, me permito subrayar algunas apreciaciones en relación a la socialdemocracia guatemalteca:</a:t>
            </a:r>
            <a:endParaRPr lang="es-GT" sz="1900" dirty="0" smtClean="0">
              <a:solidFill>
                <a:srgbClr val="FFFF00"/>
              </a:solidFill>
            </a:endParaRPr>
          </a:p>
          <a:p>
            <a:pPr>
              <a:buNone/>
            </a:pPr>
            <a:r>
              <a:rPr lang="es-GT" sz="1900" i="1" dirty="0" smtClean="0">
                <a:solidFill>
                  <a:srgbClr val="FFFF00"/>
                </a:solidFill>
              </a:rPr>
              <a:t> </a:t>
            </a:r>
            <a:endParaRPr lang="es-GT" sz="1900" dirty="0" smtClean="0">
              <a:solidFill>
                <a:srgbClr val="FFFF00"/>
              </a:solidFill>
            </a:endParaRPr>
          </a:p>
          <a:p>
            <a:pPr lvl="0" algn="just">
              <a:buNone/>
            </a:pPr>
            <a:r>
              <a:rPr lang="es-GT" sz="2000" i="1" dirty="0" smtClean="0"/>
              <a:t>a. Su acción política, opera o funciona en clave de puro pragmatismo político, al no disponer de ideología propia, puede equilibrarse entre un socialismo moderado y un neoliberalismo no salvaje.</a:t>
            </a:r>
            <a:endParaRPr lang="es-GT" sz="2000" dirty="0" smtClean="0"/>
          </a:p>
          <a:p>
            <a:pPr algn="just">
              <a:buNone/>
            </a:pPr>
            <a:r>
              <a:rPr lang="es-GT" sz="2000" i="1" dirty="0" smtClean="0"/>
              <a:t> </a:t>
            </a:r>
          </a:p>
          <a:p>
            <a:pPr algn="just">
              <a:buNone/>
            </a:pPr>
            <a:r>
              <a:rPr lang="es-GT" sz="2000" i="1" dirty="0" smtClean="0"/>
              <a:t>b. La socialdemocracia guatemalteca, no ha podido apostar por una denominada economía social de mercado, se sitúa en la lógica de la economía o sociedad del bienestar, propugnando políticas de rentas y políticas fiscales correctoras de desigualdades y redistribuidoras de recursos, así como políticas de inversiones y de empleo, tratando de reducir los índices de desempleo.</a:t>
            </a:r>
            <a:endParaRPr lang="es-GT" sz="2000" dirty="0" smtClean="0"/>
          </a:p>
          <a:p>
            <a:pPr>
              <a:buNone/>
            </a:pPr>
            <a:endParaRPr lang="es-GT" sz="20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lgn="just">
              <a:buNone/>
            </a:pPr>
            <a:r>
              <a:rPr lang="es-GT" sz="2000" i="1" dirty="0" smtClean="0"/>
              <a:t>c. La presencia política de la socialdemocracia en la República de Guatemala, ha sido prácticamente nula, en la lucha por salir del  status quo, al no proponer políticas económicas, comerciales y financieras, en beneficio de la población en general.</a:t>
            </a:r>
            <a:endParaRPr lang="es-GT" sz="2000" dirty="0" smtClean="0"/>
          </a:p>
          <a:p>
            <a:pPr lvl="0" algn="just">
              <a:buNone/>
            </a:pPr>
            <a:r>
              <a:rPr lang="es-GT" sz="2000" i="1" dirty="0" smtClean="0"/>
              <a:t>d. La socialdemocracia guatemalteca, no ha sido capaz de llevar a efecto políticas propias y autónomas, ya que ha sido perfectamente dirigida y controlada por el capitalismo liberal y en la actualidad por el neoliberalismo.</a:t>
            </a:r>
            <a:endParaRPr lang="es-GT" sz="2000" dirty="0" smtClean="0"/>
          </a:p>
          <a:p>
            <a:pPr lvl="0" algn="just">
              <a:buNone/>
            </a:pPr>
            <a:r>
              <a:rPr lang="es-GT" sz="2000" i="1" dirty="0" smtClean="0"/>
              <a:t>e. La socialdemocracia guatemalteca, ha confundido nivel de vida, medido en base a indicadores de consumo, con calidad de vida que hace referencia a valores que no son objeto de compraventa en el mercado, sino se hallan en lo más profundo de la persona que es su conciencia.</a:t>
            </a:r>
            <a:endParaRPr lang="es-GT" sz="2000" dirty="0" smtClean="0"/>
          </a:p>
          <a:p>
            <a:pPr>
              <a:buNone/>
            </a:pPr>
            <a:endParaRPr lang="es-GT" sz="2000" dirty="0"/>
          </a:p>
        </p:txBody>
      </p:sp>
    </p:spTree>
  </p:cSld>
  <p:clrMapOvr>
    <a:masterClrMapping/>
  </p:clrMapOvr>
  <p:transition>
    <p:newsflash/>
    <p:sndAc>
      <p:stSnd>
        <p:snd r:embed="rId2" name="arrow.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GT" sz="2400" b="1" i="1" dirty="0" smtClean="0">
                <a:solidFill>
                  <a:srgbClr val="FFC000"/>
                </a:solidFill>
              </a:rPr>
              <a:t>XII ENCUENTRO INTERNACIONAL DE ECONOMISTAS. </a:t>
            </a:r>
            <a:br>
              <a:rPr lang="es-GT" sz="2400" b="1" i="1" dirty="0" smtClean="0">
                <a:solidFill>
                  <a:srgbClr val="FFC000"/>
                </a:solidFill>
              </a:rPr>
            </a:br>
            <a:r>
              <a:rPr lang="es-GT" sz="2400" b="1" i="1" dirty="0" smtClean="0">
                <a:solidFill>
                  <a:srgbClr val="FFC000"/>
                </a:solidFill>
              </a:rPr>
              <a:t>LA HABANA, CUBA, </a:t>
            </a:r>
            <a:br>
              <a:rPr lang="es-GT" sz="2400" b="1" i="1" dirty="0" smtClean="0">
                <a:solidFill>
                  <a:srgbClr val="FFC000"/>
                </a:solidFill>
              </a:rPr>
            </a:br>
            <a:r>
              <a:rPr lang="es-GT" sz="2400" b="1" i="1" dirty="0" smtClean="0">
                <a:solidFill>
                  <a:srgbClr val="FFC000"/>
                </a:solidFill>
              </a:rPr>
              <a:t>AÑO 2010.</a:t>
            </a:r>
            <a:endParaRPr lang="es-GT" sz="2400" dirty="0"/>
          </a:p>
        </p:txBody>
      </p:sp>
      <p:sp>
        <p:nvSpPr>
          <p:cNvPr id="3" name="2 Marcador de contenido"/>
          <p:cNvSpPr>
            <a:spLocks noGrp="1"/>
          </p:cNvSpPr>
          <p:nvPr>
            <p:ph idx="1"/>
          </p:nvPr>
        </p:nvSpPr>
        <p:spPr/>
        <p:txBody>
          <a:bodyPr>
            <a:normAutofit/>
          </a:bodyPr>
          <a:lstStyle/>
          <a:p>
            <a:pPr lvl="0" algn="just">
              <a:buNone/>
            </a:pPr>
            <a:endParaRPr lang="es-GT" sz="2000" i="1" dirty="0" smtClean="0"/>
          </a:p>
          <a:p>
            <a:pPr lvl="0" algn="just">
              <a:buNone/>
            </a:pPr>
            <a:endParaRPr lang="es-GT" sz="2000" i="1" dirty="0" smtClean="0"/>
          </a:p>
          <a:p>
            <a:pPr lvl="0" algn="just">
              <a:buNone/>
            </a:pPr>
            <a:endParaRPr lang="es-GT" sz="2000" i="1" dirty="0" smtClean="0"/>
          </a:p>
          <a:p>
            <a:pPr lvl="0" algn="just">
              <a:buNone/>
            </a:pPr>
            <a:r>
              <a:rPr lang="es-GT" sz="2400" i="1" dirty="0" smtClean="0">
                <a:latin typeface="Arial" pitchFamily="34" charset="0"/>
                <a:cs typeface="Arial" pitchFamily="34" charset="0"/>
              </a:rPr>
              <a:t>f. La socialdemocracia guatemalteca, lejos de oponerse al capitalismo salvaje, se muestra como una fuerza política de sustitución, en cualquier caso siempre dentro del sistema político actual. </a:t>
            </a:r>
          </a:p>
          <a:p>
            <a:pPr lvl="0" algn="just">
              <a:buNone/>
            </a:pPr>
            <a:r>
              <a:rPr lang="es-GT" sz="2400" i="1" dirty="0" smtClean="0">
                <a:latin typeface="Arial" pitchFamily="34" charset="0"/>
                <a:cs typeface="Arial" pitchFamily="34" charset="0"/>
              </a:rPr>
              <a:t>     </a:t>
            </a:r>
            <a:r>
              <a:rPr lang="es-GT" sz="2000" i="1" dirty="0" smtClean="0">
                <a:latin typeface="Arial" pitchFamily="34" charset="0"/>
                <a:cs typeface="Arial" pitchFamily="34" charset="0"/>
              </a:rPr>
              <a:t>Etc.</a:t>
            </a:r>
            <a:endParaRPr lang="es-GT" sz="2000" dirty="0" smtClean="0">
              <a:latin typeface="Arial" pitchFamily="34" charset="0"/>
              <a:cs typeface="Arial" pitchFamily="34" charset="0"/>
            </a:endParaRPr>
          </a:p>
          <a:p>
            <a:pPr algn="just">
              <a:buNone/>
            </a:pPr>
            <a:endParaRPr lang="es-GT" sz="2000" i="1" dirty="0" smtClean="0">
              <a:latin typeface="Arial" pitchFamily="34" charset="0"/>
              <a:cs typeface="Arial" pitchFamily="34" charset="0"/>
            </a:endParaRPr>
          </a:p>
          <a:p>
            <a:pPr algn="just">
              <a:buNone/>
            </a:pPr>
            <a:r>
              <a:rPr lang="es-GT" sz="1600" i="1" dirty="0" smtClean="0">
                <a:latin typeface="Arial" pitchFamily="34" charset="0"/>
                <a:cs typeface="Arial" pitchFamily="34" charset="0"/>
              </a:rPr>
              <a:t>. </a:t>
            </a:r>
            <a:endParaRPr lang="es-GT" sz="1600" dirty="0">
              <a:latin typeface="Arial" pitchFamily="34" charset="0"/>
              <a:cs typeface="Arial" pitchFamily="34" charset="0"/>
            </a:endParaRPr>
          </a:p>
        </p:txBody>
      </p:sp>
    </p:spTree>
  </p:cSld>
  <p:clrMapOvr>
    <a:masterClrMapping/>
  </p:clrMapOvr>
  <p:transition>
    <p:newsflash/>
    <p:sndAc>
      <p:stSnd>
        <p:snd r:embed="rId2" name="arrow.wav"/>
      </p:stSnd>
    </p:sndAc>
  </p:transition>
  <p:timing>
    <p:tnLst>
      <p:par>
        <p:cTn id="1" dur="indefinite" restart="never" nodeType="tmRoot"/>
      </p:par>
    </p:tnLst>
  </p:timing>
</p:sld>
</file>

<file path=ppt/theme/theme1.xml><?xml version="1.0" encoding="utf-8"?>
<a:theme xmlns:a="http://schemas.openxmlformats.org/drawingml/2006/main" name="Técnico">
  <a:themeElements>
    <a:clrScheme name="Personalizado 6">
      <a:dk1>
        <a:srgbClr val="FF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730</TotalTime>
  <Words>3933</Words>
  <Application>Microsoft Office PowerPoint</Application>
  <PresentationFormat>Presentación en pantalla (4:3)</PresentationFormat>
  <Paragraphs>335</Paragraphs>
  <Slides>39</Slides>
  <Notes>2</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Técnico</vt:lpstr>
      <vt:lpstr>XII ENCUENTRO INTERNACIONAL DE ECONOMISTAS.  LA HABANA, CUBA,  AÑO 2010.  </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lpstr>XII ENCUENTRO INTERNACIONAL DE ECONOMISTAS.  LA HABANA, CUBA,  AÑO 2010.</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 ENCUENTRO INTERNACIONAL DE ECONOMISTAS.  LA HABANA, CUBA,  AÑO 2010.</dc:title>
  <dc:creator>Maestro</dc:creator>
  <cp:lastModifiedBy>Marlon</cp:lastModifiedBy>
  <cp:revision>100</cp:revision>
  <dcterms:created xsi:type="dcterms:W3CDTF">2009-09-14T01:59:20Z</dcterms:created>
  <dcterms:modified xsi:type="dcterms:W3CDTF">2011-03-16T22:21:48Z</dcterms:modified>
</cp:coreProperties>
</file>