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9" r:id="rId3"/>
    <p:sldId id="260" r:id="rId4"/>
    <p:sldId id="262" r:id="rId5"/>
    <p:sldId id="263" r:id="rId6"/>
    <p:sldId id="264" r:id="rId7"/>
    <p:sldId id="265" r:id="rId8"/>
    <p:sldId id="269" r:id="rId9"/>
    <p:sldId id="270" r:id="rId10"/>
    <p:sldId id="272" r:id="rId11"/>
    <p:sldId id="273" r:id="rId12"/>
    <p:sldId id="274" r:id="rId13"/>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1667" autoAdjust="0"/>
  </p:normalViewPr>
  <p:slideViewPr>
    <p:cSldViewPr>
      <p:cViewPr varScale="1">
        <p:scale>
          <a:sx n="64" d="100"/>
          <a:sy n="64" d="100"/>
        </p:scale>
        <p:origin x="-1344" y="-96"/>
      </p:cViewPr>
      <p:guideLst>
        <p:guide orient="horz" pos="2160"/>
        <p:guide pos="2880"/>
      </p:guideLst>
    </p:cSldViewPr>
  </p:slideViewPr>
  <p:outlineViewPr>
    <p:cViewPr>
      <p:scale>
        <a:sx n="33" d="100"/>
        <a:sy n="33" d="100"/>
      </p:scale>
      <p:origin x="0" y="39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GT"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77623C-3343-46AE-869E-10DF4EBFFE48}" type="datetimeFigureOut">
              <a:rPr lang="es-GT" smtClean="0"/>
              <a:pPr/>
              <a:t>23/01/2012</a:t>
            </a:fld>
            <a:endParaRPr lang="es-GT"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GT"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GT"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51D7BE-9C9B-4A0D-B1C0-1A5D23DB18AD}" type="slidenum">
              <a:rPr lang="es-GT" smtClean="0"/>
              <a:pPr/>
              <a:t>‹Nº›</a:t>
            </a:fld>
            <a:endParaRPr lang="es-GT" dirty="0"/>
          </a:p>
        </p:txBody>
      </p:sp>
    </p:spTree>
    <p:extLst>
      <p:ext uri="{BB962C8B-B14F-4D97-AF65-F5344CB8AC3E}">
        <p14:creationId xmlns:p14="http://schemas.microsoft.com/office/powerpoint/2010/main" val="30426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GT" dirty="0"/>
          </a:p>
        </p:txBody>
      </p:sp>
      <p:sp>
        <p:nvSpPr>
          <p:cNvPr id="4" name="3 Marcador de número de diapositiva"/>
          <p:cNvSpPr>
            <a:spLocks noGrp="1"/>
          </p:cNvSpPr>
          <p:nvPr>
            <p:ph type="sldNum" sz="quarter" idx="10"/>
          </p:nvPr>
        </p:nvSpPr>
        <p:spPr/>
        <p:txBody>
          <a:bodyPr/>
          <a:lstStyle/>
          <a:p>
            <a:fld id="{6B51D7BE-9C9B-4A0D-B1C0-1A5D23DB18AD}" type="slidenum">
              <a:rPr lang="es-GT" smtClean="0"/>
              <a:pPr/>
              <a:t>4</a:t>
            </a:fld>
            <a:endParaRPr lang="es-G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GT" dirty="0"/>
          </a:p>
        </p:txBody>
      </p:sp>
      <p:sp>
        <p:nvSpPr>
          <p:cNvPr id="4" name="3 Marcador de número de diapositiva"/>
          <p:cNvSpPr>
            <a:spLocks noGrp="1"/>
          </p:cNvSpPr>
          <p:nvPr>
            <p:ph type="sldNum" sz="quarter" idx="10"/>
          </p:nvPr>
        </p:nvSpPr>
        <p:spPr/>
        <p:txBody>
          <a:bodyPr/>
          <a:lstStyle/>
          <a:p>
            <a:fld id="{6B51D7BE-9C9B-4A0D-B1C0-1A5D23DB18AD}" type="slidenum">
              <a:rPr lang="es-GT" smtClean="0"/>
              <a:pPr/>
              <a:t>12</a:t>
            </a:fld>
            <a:endParaRPr lang="es-GT"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B5AB3196-CB0C-4C61-82B6-F38970643143}" type="datetimeFigureOut">
              <a:rPr lang="es-GT" smtClean="0"/>
              <a:pPr/>
              <a:t>23/01/2012</a:t>
            </a:fld>
            <a:endParaRPr lang="es-GT" dirty="0"/>
          </a:p>
        </p:txBody>
      </p:sp>
      <p:sp>
        <p:nvSpPr>
          <p:cNvPr id="19" name="18 Marcador de pie de página"/>
          <p:cNvSpPr>
            <a:spLocks noGrp="1"/>
          </p:cNvSpPr>
          <p:nvPr>
            <p:ph type="ftr" sz="quarter" idx="11"/>
          </p:nvPr>
        </p:nvSpPr>
        <p:spPr/>
        <p:txBody>
          <a:bodyPr/>
          <a:lstStyle/>
          <a:p>
            <a:endParaRPr lang="es-GT" dirty="0"/>
          </a:p>
        </p:txBody>
      </p:sp>
      <p:sp>
        <p:nvSpPr>
          <p:cNvPr id="27" name="26 Marcador de número de diapositiva"/>
          <p:cNvSpPr>
            <a:spLocks noGrp="1"/>
          </p:cNvSpPr>
          <p:nvPr>
            <p:ph type="sldNum" sz="quarter" idx="12"/>
          </p:nvPr>
        </p:nvSpPr>
        <p:spPr/>
        <p:txBody>
          <a:bodyPr/>
          <a:lstStyle/>
          <a:p>
            <a:fld id="{8125D2C4-A84F-4811-A827-7C7466E8D1CA}" type="slidenum">
              <a:rPr lang="es-GT" smtClean="0"/>
              <a:pPr/>
              <a:t>‹Nº›</a:t>
            </a:fld>
            <a:endParaRPr lang="es-GT" dirty="0"/>
          </a:p>
        </p:txBody>
      </p:sp>
    </p:spTree>
  </p:cSld>
  <p:clrMapOvr>
    <a:overrideClrMapping bg1="dk1" tx1="lt1" bg2="dk2" tx2="lt2" accent1="accent1" accent2="accent2" accent3="accent3" accent4="accent4" accent5="accent5" accent6="accent6" hlink="hlink" folHlink="folHlink"/>
  </p:clrMapOvr>
  <p:transition>
    <p:newsflash/>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5AB3196-CB0C-4C61-82B6-F38970643143}" type="datetimeFigureOut">
              <a:rPr lang="es-GT" smtClean="0"/>
              <a:pPr/>
              <a:t>23/01/2012</a:t>
            </a:fld>
            <a:endParaRPr lang="es-GT" dirty="0"/>
          </a:p>
        </p:txBody>
      </p:sp>
      <p:sp>
        <p:nvSpPr>
          <p:cNvPr id="5" name="4 Marcador de pie de página"/>
          <p:cNvSpPr>
            <a:spLocks noGrp="1"/>
          </p:cNvSpPr>
          <p:nvPr>
            <p:ph type="ftr" sz="quarter" idx="11"/>
          </p:nvPr>
        </p:nvSpPr>
        <p:spPr/>
        <p:txBody>
          <a:bodyPr/>
          <a:lstStyle/>
          <a:p>
            <a:endParaRPr lang="es-GT" dirty="0"/>
          </a:p>
        </p:txBody>
      </p:sp>
      <p:sp>
        <p:nvSpPr>
          <p:cNvPr id="6" name="5 Marcador de número de diapositiva"/>
          <p:cNvSpPr>
            <a:spLocks noGrp="1"/>
          </p:cNvSpPr>
          <p:nvPr>
            <p:ph type="sldNum" sz="quarter" idx="12"/>
          </p:nvPr>
        </p:nvSpPr>
        <p:spPr/>
        <p:txBody>
          <a:bodyPr/>
          <a:lstStyle/>
          <a:p>
            <a:fld id="{8125D2C4-A84F-4811-A827-7C7466E8D1CA}" type="slidenum">
              <a:rPr lang="es-GT" smtClean="0"/>
              <a:pPr/>
              <a:t>‹Nº›</a:t>
            </a:fld>
            <a:endParaRPr lang="es-GT" dirty="0"/>
          </a:p>
        </p:txBody>
      </p:sp>
    </p:spTree>
  </p:cSld>
  <p:clrMapOvr>
    <a:masterClrMapping/>
  </p:clrMapOvr>
  <p:transition>
    <p:newsflash/>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5AB3196-CB0C-4C61-82B6-F38970643143}" type="datetimeFigureOut">
              <a:rPr lang="es-GT" smtClean="0"/>
              <a:pPr/>
              <a:t>23/01/2012</a:t>
            </a:fld>
            <a:endParaRPr lang="es-GT" dirty="0"/>
          </a:p>
        </p:txBody>
      </p:sp>
      <p:sp>
        <p:nvSpPr>
          <p:cNvPr id="5" name="4 Marcador de pie de página"/>
          <p:cNvSpPr>
            <a:spLocks noGrp="1"/>
          </p:cNvSpPr>
          <p:nvPr>
            <p:ph type="ftr" sz="quarter" idx="11"/>
          </p:nvPr>
        </p:nvSpPr>
        <p:spPr/>
        <p:txBody>
          <a:bodyPr/>
          <a:lstStyle/>
          <a:p>
            <a:endParaRPr lang="es-GT" dirty="0"/>
          </a:p>
        </p:txBody>
      </p:sp>
      <p:sp>
        <p:nvSpPr>
          <p:cNvPr id="6" name="5 Marcador de número de diapositiva"/>
          <p:cNvSpPr>
            <a:spLocks noGrp="1"/>
          </p:cNvSpPr>
          <p:nvPr>
            <p:ph type="sldNum" sz="quarter" idx="12"/>
          </p:nvPr>
        </p:nvSpPr>
        <p:spPr/>
        <p:txBody>
          <a:bodyPr/>
          <a:lstStyle/>
          <a:p>
            <a:fld id="{8125D2C4-A84F-4811-A827-7C7466E8D1CA}" type="slidenum">
              <a:rPr lang="es-GT" smtClean="0"/>
              <a:pPr/>
              <a:t>‹Nº›</a:t>
            </a:fld>
            <a:endParaRPr lang="es-GT" dirty="0"/>
          </a:p>
        </p:txBody>
      </p:sp>
    </p:spTree>
  </p:cSld>
  <p:clrMapOvr>
    <a:masterClrMapping/>
  </p:clrMapOvr>
  <p:transition>
    <p:newsflash/>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5AB3196-CB0C-4C61-82B6-F38970643143}" type="datetimeFigureOut">
              <a:rPr lang="es-GT" smtClean="0"/>
              <a:pPr/>
              <a:t>23/01/2012</a:t>
            </a:fld>
            <a:endParaRPr lang="es-GT" dirty="0"/>
          </a:p>
        </p:txBody>
      </p:sp>
      <p:sp>
        <p:nvSpPr>
          <p:cNvPr id="5" name="4 Marcador de pie de página"/>
          <p:cNvSpPr>
            <a:spLocks noGrp="1"/>
          </p:cNvSpPr>
          <p:nvPr>
            <p:ph type="ftr" sz="quarter" idx="11"/>
          </p:nvPr>
        </p:nvSpPr>
        <p:spPr/>
        <p:txBody>
          <a:bodyPr/>
          <a:lstStyle/>
          <a:p>
            <a:endParaRPr lang="es-GT" dirty="0"/>
          </a:p>
        </p:txBody>
      </p:sp>
      <p:sp>
        <p:nvSpPr>
          <p:cNvPr id="6" name="5 Marcador de número de diapositiva"/>
          <p:cNvSpPr>
            <a:spLocks noGrp="1"/>
          </p:cNvSpPr>
          <p:nvPr>
            <p:ph type="sldNum" sz="quarter" idx="12"/>
          </p:nvPr>
        </p:nvSpPr>
        <p:spPr/>
        <p:txBody>
          <a:bodyPr/>
          <a:lstStyle/>
          <a:p>
            <a:fld id="{8125D2C4-A84F-4811-A827-7C7466E8D1CA}" type="slidenum">
              <a:rPr lang="es-GT" smtClean="0"/>
              <a:pPr/>
              <a:t>‹Nº›</a:t>
            </a:fld>
            <a:endParaRPr lang="es-GT" dirty="0"/>
          </a:p>
        </p:txBody>
      </p:sp>
    </p:spTree>
  </p:cSld>
  <p:clrMapOvr>
    <a:masterClrMapping/>
  </p:clrMapOvr>
  <p:transition>
    <p:newsflash/>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5AB3196-CB0C-4C61-82B6-F38970643143}" type="datetimeFigureOut">
              <a:rPr lang="es-GT" smtClean="0"/>
              <a:pPr/>
              <a:t>23/01/2012</a:t>
            </a:fld>
            <a:endParaRPr lang="es-GT" dirty="0"/>
          </a:p>
        </p:txBody>
      </p:sp>
      <p:sp>
        <p:nvSpPr>
          <p:cNvPr id="5" name="4 Marcador de pie de página"/>
          <p:cNvSpPr>
            <a:spLocks noGrp="1"/>
          </p:cNvSpPr>
          <p:nvPr>
            <p:ph type="ftr" sz="quarter" idx="11"/>
          </p:nvPr>
        </p:nvSpPr>
        <p:spPr/>
        <p:txBody>
          <a:bodyPr/>
          <a:lstStyle/>
          <a:p>
            <a:endParaRPr lang="es-GT" dirty="0"/>
          </a:p>
        </p:txBody>
      </p:sp>
      <p:sp>
        <p:nvSpPr>
          <p:cNvPr id="6" name="5 Marcador de número de diapositiva"/>
          <p:cNvSpPr>
            <a:spLocks noGrp="1"/>
          </p:cNvSpPr>
          <p:nvPr>
            <p:ph type="sldNum" sz="quarter" idx="12"/>
          </p:nvPr>
        </p:nvSpPr>
        <p:spPr/>
        <p:txBody>
          <a:bodyPr/>
          <a:lstStyle/>
          <a:p>
            <a:fld id="{8125D2C4-A84F-4811-A827-7C7466E8D1CA}" type="slidenum">
              <a:rPr lang="es-GT" smtClean="0"/>
              <a:pPr/>
              <a:t>‹Nº›</a:t>
            </a:fld>
            <a:endParaRPr lang="es-GT" dirty="0"/>
          </a:p>
        </p:txBody>
      </p:sp>
    </p:spTree>
  </p:cSld>
  <p:clrMapOvr>
    <a:overrideClrMapping bg1="dk1" tx1="lt1" bg2="dk2" tx2="lt2" accent1="accent1" accent2="accent2" accent3="accent3" accent4="accent4" accent5="accent5" accent6="accent6" hlink="hlink" folHlink="folHlink"/>
  </p:clrMapOvr>
  <p:transition>
    <p:newsflash/>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5AB3196-CB0C-4C61-82B6-F38970643143}" type="datetimeFigureOut">
              <a:rPr lang="es-GT" smtClean="0"/>
              <a:pPr/>
              <a:t>23/01/2012</a:t>
            </a:fld>
            <a:endParaRPr lang="es-GT" dirty="0"/>
          </a:p>
        </p:txBody>
      </p:sp>
      <p:sp>
        <p:nvSpPr>
          <p:cNvPr id="6" name="5 Marcador de pie de página"/>
          <p:cNvSpPr>
            <a:spLocks noGrp="1"/>
          </p:cNvSpPr>
          <p:nvPr>
            <p:ph type="ftr" sz="quarter" idx="11"/>
          </p:nvPr>
        </p:nvSpPr>
        <p:spPr/>
        <p:txBody>
          <a:bodyPr/>
          <a:lstStyle/>
          <a:p>
            <a:endParaRPr lang="es-GT" dirty="0"/>
          </a:p>
        </p:txBody>
      </p:sp>
      <p:sp>
        <p:nvSpPr>
          <p:cNvPr id="7" name="6 Marcador de número de diapositiva"/>
          <p:cNvSpPr>
            <a:spLocks noGrp="1"/>
          </p:cNvSpPr>
          <p:nvPr>
            <p:ph type="sldNum" sz="quarter" idx="12"/>
          </p:nvPr>
        </p:nvSpPr>
        <p:spPr/>
        <p:txBody>
          <a:bodyPr/>
          <a:lstStyle/>
          <a:p>
            <a:fld id="{8125D2C4-A84F-4811-A827-7C7466E8D1CA}" type="slidenum">
              <a:rPr lang="es-GT" smtClean="0"/>
              <a:pPr/>
              <a:t>‹Nº›</a:t>
            </a:fld>
            <a:endParaRPr lang="es-GT" dirty="0"/>
          </a:p>
        </p:txBody>
      </p:sp>
    </p:spTree>
  </p:cSld>
  <p:clrMapOvr>
    <a:masterClrMapping/>
  </p:clrMapOvr>
  <p:transition>
    <p:newsflash/>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B5AB3196-CB0C-4C61-82B6-F38970643143}" type="datetimeFigureOut">
              <a:rPr lang="es-GT" smtClean="0"/>
              <a:pPr/>
              <a:t>23/01/2012</a:t>
            </a:fld>
            <a:endParaRPr lang="es-GT" dirty="0"/>
          </a:p>
        </p:txBody>
      </p:sp>
      <p:sp>
        <p:nvSpPr>
          <p:cNvPr id="8" name="7 Marcador de pie de página"/>
          <p:cNvSpPr>
            <a:spLocks noGrp="1"/>
          </p:cNvSpPr>
          <p:nvPr>
            <p:ph type="ftr" sz="quarter" idx="11"/>
          </p:nvPr>
        </p:nvSpPr>
        <p:spPr/>
        <p:txBody>
          <a:bodyPr/>
          <a:lstStyle/>
          <a:p>
            <a:endParaRPr lang="es-GT" dirty="0"/>
          </a:p>
        </p:txBody>
      </p:sp>
      <p:sp>
        <p:nvSpPr>
          <p:cNvPr id="9" name="8 Marcador de número de diapositiva"/>
          <p:cNvSpPr>
            <a:spLocks noGrp="1"/>
          </p:cNvSpPr>
          <p:nvPr>
            <p:ph type="sldNum" sz="quarter" idx="12"/>
          </p:nvPr>
        </p:nvSpPr>
        <p:spPr/>
        <p:txBody>
          <a:bodyPr/>
          <a:lstStyle/>
          <a:p>
            <a:fld id="{8125D2C4-A84F-4811-A827-7C7466E8D1CA}" type="slidenum">
              <a:rPr lang="es-GT" smtClean="0"/>
              <a:pPr/>
              <a:t>‹Nº›</a:t>
            </a:fld>
            <a:endParaRPr lang="es-GT" dirty="0"/>
          </a:p>
        </p:txBody>
      </p:sp>
    </p:spTree>
  </p:cSld>
  <p:clrMapOvr>
    <a:masterClrMapping/>
  </p:clrMapOvr>
  <p:transition>
    <p:newsflash/>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B5AB3196-CB0C-4C61-82B6-F38970643143}" type="datetimeFigureOut">
              <a:rPr lang="es-GT" smtClean="0"/>
              <a:pPr/>
              <a:t>23/01/2012</a:t>
            </a:fld>
            <a:endParaRPr lang="es-GT" dirty="0"/>
          </a:p>
        </p:txBody>
      </p:sp>
      <p:sp>
        <p:nvSpPr>
          <p:cNvPr id="8" name="7 Marcador de número de diapositiva"/>
          <p:cNvSpPr>
            <a:spLocks noGrp="1"/>
          </p:cNvSpPr>
          <p:nvPr>
            <p:ph type="sldNum" sz="quarter" idx="11"/>
          </p:nvPr>
        </p:nvSpPr>
        <p:spPr/>
        <p:txBody>
          <a:bodyPr/>
          <a:lstStyle/>
          <a:p>
            <a:fld id="{8125D2C4-A84F-4811-A827-7C7466E8D1CA}" type="slidenum">
              <a:rPr lang="es-GT" smtClean="0"/>
              <a:pPr/>
              <a:t>‹Nº›</a:t>
            </a:fld>
            <a:endParaRPr lang="es-GT" dirty="0"/>
          </a:p>
        </p:txBody>
      </p:sp>
      <p:sp>
        <p:nvSpPr>
          <p:cNvPr id="9" name="8 Marcador de pie de página"/>
          <p:cNvSpPr>
            <a:spLocks noGrp="1"/>
          </p:cNvSpPr>
          <p:nvPr>
            <p:ph type="ftr" sz="quarter" idx="12"/>
          </p:nvPr>
        </p:nvSpPr>
        <p:spPr/>
        <p:txBody>
          <a:bodyPr/>
          <a:lstStyle/>
          <a:p>
            <a:endParaRPr lang="es-GT" dirty="0"/>
          </a:p>
        </p:txBody>
      </p:sp>
    </p:spTree>
  </p:cSld>
  <p:clrMapOvr>
    <a:masterClrMapping/>
  </p:clrMapOvr>
  <p:transition>
    <p:newsflash/>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5AB3196-CB0C-4C61-82B6-F38970643143}" type="datetimeFigureOut">
              <a:rPr lang="es-GT" smtClean="0"/>
              <a:pPr/>
              <a:t>23/01/2012</a:t>
            </a:fld>
            <a:endParaRPr lang="es-GT" dirty="0"/>
          </a:p>
        </p:txBody>
      </p:sp>
      <p:sp>
        <p:nvSpPr>
          <p:cNvPr id="3" name="2 Marcador de pie de página"/>
          <p:cNvSpPr>
            <a:spLocks noGrp="1"/>
          </p:cNvSpPr>
          <p:nvPr>
            <p:ph type="ftr" sz="quarter" idx="11"/>
          </p:nvPr>
        </p:nvSpPr>
        <p:spPr/>
        <p:txBody>
          <a:bodyPr/>
          <a:lstStyle/>
          <a:p>
            <a:endParaRPr lang="es-GT" dirty="0"/>
          </a:p>
        </p:txBody>
      </p:sp>
      <p:sp>
        <p:nvSpPr>
          <p:cNvPr id="4" name="3 Marcador de número de diapositiva"/>
          <p:cNvSpPr>
            <a:spLocks noGrp="1"/>
          </p:cNvSpPr>
          <p:nvPr>
            <p:ph type="sldNum" sz="quarter" idx="12"/>
          </p:nvPr>
        </p:nvSpPr>
        <p:spPr/>
        <p:txBody>
          <a:bodyPr/>
          <a:lstStyle/>
          <a:p>
            <a:fld id="{8125D2C4-A84F-4811-A827-7C7466E8D1CA}" type="slidenum">
              <a:rPr lang="es-GT" smtClean="0"/>
              <a:pPr/>
              <a:t>‹Nº›</a:t>
            </a:fld>
            <a:endParaRPr lang="es-GT" dirty="0"/>
          </a:p>
        </p:txBody>
      </p:sp>
    </p:spTree>
  </p:cSld>
  <p:clrMapOvr>
    <a:masterClrMapping/>
  </p:clrMapOvr>
  <p:transition>
    <p:newsflash/>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5AB3196-CB0C-4C61-82B6-F38970643143}" type="datetimeFigureOut">
              <a:rPr lang="es-GT" smtClean="0"/>
              <a:pPr/>
              <a:t>23/01/2012</a:t>
            </a:fld>
            <a:endParaRPr lang="es-GT" dirty="0"/>
          </a:p>
        </p:txBody>
      </p:sp>
      <p:sp>
        <p:nvSpPr>
          <p:cNvPr id="6" name="5 Marcador de pie de página"/>
          <p:cNvSpPr>
            <a:spLocks noGrp="1"/>
          </p:cNvSpPr>
          <p:nvPr>
            <p:ph type="ftr" sz="quarter" idx="11"/>
          </p:nvPr>
        </p:nvSpPr>
        <p:spPr/>
        <p:txBody>
          <a:bodyPr/>
          <a:lstStyle/>
          <a:p>
            <a:endParaRPr lang="es-GT" dirty="0"/>
          </a:p>
        </p:txBody>
      </p:sp>
      <p:sp>
        <p:nvSpPr>
          <p:cNvPr id="7" name="6 Marcador de número de diapositiva"/>
          <p:cNvSpPr>
            <a:spLocks noGrp="1"/>
          </p:cNvSpPr>
          <p:nvPr>
            <p:ph type="sldNum" sz="quarter" idx="12"/>
          </p:nvPr>
        </p:nvSpPr>
        <p:spPr>
          <a:xfrm>
            <a:off x="8156448" y="6422064"/>
            <a:ext cx="762000" cy="365125"/>
          </a:xfrm>
        </p:spPr>
        <p:txBody>
          <a:bodyPr/>
          <a:lstStyle/>
          <a:p>
            <a:fld id="{8125D2C4-A84F-4811-A827-7C7466E8D1CA}" type="slidenum">
              <a:rPr lang="es-GT" smtClean="0"/>
              <a:pPr/>
              <a:t>‹Nº›</a:t>
            </a:fld>
            <a:endParaRPr lang="es-GT" dirty="0"/>
          </a:p>
        </p:txBody>
      </p:sp>
    </p:spTree>
  </p:cSld>
  <p:clrMapOvr>
    <a:masterClrMapping/>
  </p:clrMapOvr>
  <p:transition>
    <p:newsflash/>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B5AB3196-CB0C-4C61-82B6-F38970643143}" type="datetimeFigureOut">
              <a:rPr lang="es-GT" smtClean="0"/>
              <a:pPr/>
              <a:t>23/01/2012</a:t>
            </a:fld>
            <a:endParaRPr lang="es-GT" dirty="0"/>
          </a:p>
        </p:txBody>
      </p:sp>
      <p:sp>
        <p:nvSpPr>
          <p:cNvPr id="6" name="5 Marcador de pie de página"/>
          <p:cNvSpPr>
            <a:spLocks noGrp="1"/>
          </p:cNvSpPr>
          <p:nvPr>
            <p:ph type="ftr" sz="quarter" idx="11"/>
          </p:nvPr>
        </p:nvSpPr>
        <p:spPr/>
        <p:txBody>
          <a:bodyPr/>
          <a:lstStyle/>
          <a:p>
            <a:endParaRPr lang="es-GT" dirty="0"/>
          </a:p>
        </p:txBody>
      </p:sp>
      <p:sp>
        <p:nvSpPr>
          <p:cNvPr id="7" name="6 Marcador de número de diapositiva"/>
          <p:cNvSpPr>
            <a:spLocks noGrp="1"/>
          </p:cNvSpPr>
          <p:nvPr>
            <p:ph type="sldNum" sz="quarter" idx="12"/>
          </p:nvPr>
        </p:nvSpPr>
        <p:spPr/>
        <p:txBody>
          <a:bodyPr/>
          <a:lstStyle/>
          <a:p>
            <a:fld id="{8125D2C4-A84F-4811-A827-7C7466E8D1CA}" type="slidenum">
              <a:rPr lang="es-GT" smtClean="0"/>
              <a:pPr/>
              <a:t>‹Nº›</a:t>
            </a:fld>
            <a:endParaRPr lang="es-GT" dirty="0"/>
          </a:p>
        </p:txBody>
      </p:sp>
    </p:spTree>
  </p:cSld>
  <p:clrMapOvr>
    <a:masterClrMapping/>
  </p:clrMapOvr>
  <p:transition>
    <p:newsflash/>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5AB3196-CB0C-4C61-82B6-F38970643143}" type="datetimeFigureOut">
              <a:rPr lang="es-GT" smtClean="0"/>
              <a:pPr/>
              <a:t>23/01/2012</a:t>
            </a:fld>
            <a:endParaRPr lang="es-GT" dirty="0"/>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GT" dirty="0"/>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125D2C4-A84F-4811-A827-7C7466E8D1CA}" type="slidenum">
              <a:rPr lang="es-GT" smtClean="0"/>
              <a:pPr/>
              <a:t>‹Nº›</a:t>
            </a:fld>
            <a:endParaRPr lang="es-GT"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newsflash/>
    <p:sndAc>
      <p:stSnd>
        <p:snd r:embed="rId13" name="chimes.wav"/>
      </p:stSnd>
    </p:sndAc>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pPr algn="ctr"/>
            <a:r>
              <a:rPr lang="es-GT" sz="3600" b="1" i="1" dirty="0" smtClean="0"/>
              <a:t/>
            </a:r>
            <a:br>
              <a:rPr lang="es-GT" sz="3600" b="1" i="1" dirty="0" smtClean="0"/>
            </a:br>
            <a:r>
              <a:rPr lang="es-GT" sz="3600" b="1" i="1" dirty="0" smtClean="0"/>
              <a:t/>
            </a:r>
            <a:br>
              <a:rPr lang="es-GT" sz="3600" b="1" i="1" dirty="0" smtClean="0"/>
            </a:br>
            <a:r>
              <a:rPr lang="es-GT" sz="3600" b="1" i="1" dirty="0" smtClean="0"/>
              <a:t/>
            </a:r>
            <a:br>
              <a:rPr lang="es-GT" sz="3600" b="1" i="1" dirty="0" smtClean="0"/>
            </a:br>
            <a:r>
              <a:rPr lang="es-GT" sz="3600" b="1" i="1" dirty="0" smtClean="0">
                <a:latin typeface="+mn-lt"/>
              </a:rPr>
              <a:t>DEPARTAMENTO DE ZACAPA</a:t>
            </a:r>
            <a:br>
              <a:rPr lang="es-GT" sz="3600" b="1" i="1" dirty="0" smtClean="0">
                <a:latin typeface="+mn-lt"/>
              </a:rPr>
            </a:br>
            <a:r>
              <a:rPr lang="es-GT" sz="3600" b="1" i="1" dirty="0" smtClean="0"/>
              <a:t/>
            </a:r>
            <a:br>
              <a:rPr lang="es-GT" sz="3600" b="1" i="1" dirty="0" smtClean="0"/>
            </a:br>
            <a:endParaRPr lang="es-GT" sz="3600" b="1" i="1" dirty="0"/>
          </a:p>
        </p:txBody>
      </p:sp>
      <p:sp>
        <p:nvSpPr>
          <p:cNvPr id="5" name="4 Marcador de contenido"/>
          <p:cNvSpPr>
            <a:spLocks noGrp="1"/>
          </p:cNvSpPr>
          <p:nvPr>
            <p:ph idx="1"/>
          </p:nvPr>
        </p:nvSpPr>
        <p:spPr/>
        <p:txBody>
          <a:bodyPr>
            <a:normAutofit/>
          </a:bodyPr>
          <a:lstStyle/>
          <a:p>
            <a:pPr algn="ctr">
              <a:buNone/>
            </a:pPr>
            <a:endParaRPr lang="es-GT" dirty="0" smtClean="0"/>
          </a:p>
          <a:p>
            <a:pPr algn="ctr">
              <a:buNone/>
            </a:pPr>
            <a:endParaRPr lang="es-GT" dirty="0" smtClean="0"/>
          </a:p>
          <a:p>
            <a:pPr algn="ctr">
              <a:buNone/>
            </a:pPr>
            <a:r>
              <a:rPr lang="es-GT" sz="2400" b="1" i="1" dirty="0" smtClean="0">
                <a:solidFill>
                  <a:schemeClr val="bg1"/>
                </a:solidFill>
              </a:rPr>
              <a:t>GRUPOS LINGÜISTICOS, HISTORIA Y TRADICIONES, COMIDAS TÍPICAS,OCUPACIONES DE LAS Y LOS ZACAPANECOS, CULTURA ESPIRITUAL PROPIA Y FIESTAS </a:t>
            </a:r>
            <a:r>
              <a:rPr lang="es-GT" sz="2400" b="1" i="1" dirty="0" smtClean="0">
                <a:solidFill>
                  <a:schemeClr val="bg1"/>
                </a:solidFill>
              </a:rPr>
              <a:t>TITULARES</a:t>
            </a:r>
          </a:p>
          <a:p>
            <a:pPr algn="ctr">
              <a:buNone/>
            </a:pPr>
            <a:endParaRPr lang="es-GT" sz="2400" b="1" i="1" dirty="0">
              <a:solidFill>
                <a:schemeClr val="bg1"/>
              </a:solidFill>
            </a:endParaRPr>
          </a:p>
          <a:p>
            <a:pPr algn="ctr">
              <a:buNone/>
            </a:pPr>
            <a:r>
              <a:rPr lang="es-GT" sz="2400" b="1" i="1" dirty="0" smtClean="0">
                <a:solidFill>
                  <a:schemeClr val="bg1"/>
                </a:solidFill>
              </a:rPr>
              <a:t>Jon Kraker Rolz Bennett.</a:t>
            </a:r>
          </a:p>
          <a:p>
            <a:pPr algn="ctr">
              <a:buNone/>
            </a:pPr>
            <a:r>
              <a:rPr lang="es-GT" sz="2400" b="1" i="1" dirty="0" smtClean="0">
                <a:solidFill>
                  <a:schemeClr val="bg1"/>
                </a:solidFill>
              </a:rPr>
              <a:t>2012.</a:t>
            </a:r>
            <a:endParaRPr lang="es-GT" sz="2000" b="1" i="1" dirty="0" smtClean="0">
              <a:solidFill>
                <a:schemeClr val="bg1"/>
              </a:solidFill>
            </a:endParaRPr>
          </a:p>
          <a:p>
            <a:pPr algn="r">
              <a:buNone/>
            </a:pPr>
            <a:endParaRPr lang="es-GT" sz="2000" b="1" i="1" dirty="0">
              <a:solidFill>
                <a:schemeClr val="bg1"/>
              </a:solidFill>
            </a:endParaRPr>
          </a:p>
        </p:txBody>
      </p:sp>
    </p:spTree>
  </p:cSld>
  <p:clrMapOvr>
    <a:masterClrMapping/>
  </p:clrMapOvr>
  <p:transition>
    <p:newsflash/>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GT" sz="3200" b="1" i="1" dirty="0" smtClean="0"/>
              <a:t>DEPARTAMENTO DE ZACAPA</a:t>
            </a:r>
            <a:endParaRPr lang="es-GT" sz="3200" dirty="0">
              <a:latin typeface="+mn-lt"/>
            </a:endParaRPr>
          </a:p>
        </p:txBody>
      </p:sp>
      <p:sp>
        <p:nvSpPr>
          <p:cNvPr id="3" name="2 Marcador de contenido"/>
          <p:cNvSpPr>
            <a:spLocks noGrp="1"/>
          </p:cNvSpPr>
          <p:nvPr>
            <p:ph sz="half" idx="1"/>
          </p:nvPr>
        </p:nvSpPr>
        <p:spPr>
          <a:xfrm>
            <a:off x="457200" y="1357298"/>
            <a:ext cx="3657600" cy="5000660"/>
          </a:xfrm>
        </p:spPr>
        <p:txBody>
          <a:bodyPr>
            <a:normAutofit fontScale="92500" lnSpcReduction="10000"/>
          </a:bodyPr>
          <a:lstStyle/>
          <a:p>
            <a:pPr>
              <a:buNone/>
            </a:pPr>
            <a:r>
              <a:rPr lang="es-GT" sz="1600" b="1" i="1" dirty="0" smtClean="0">
                <a:solidFill>
                  <a:schemeClr val="bg1"/>
                </a:solidFill>
              </a:rPr>
              <a:t>Mercados:</a:t>
            </a:r>
          </a:p>
          <a:p>
            <a:pPr algn="ctr">
              <a:buNone/>
            </a:pPr>
            <a:r>
              <a:rPr lang="es-GT" sz="1500" i="1" dirty="0" smtClean="0">
                <a:solidFill>
                  <a:schemeClr val="bg1"/>
                </a:solidFill>
              </a:rPr>
              <a:t>Estos se encuentran  abastecidos con todo lo que la gente del departamento necesita, de modo de que cuando se viaja a la capital sea nada mas para buscar repuestos de maquinaria agropecuaria e industrial, utilizada en esta región para la producción y reproducción de bienes  de consumo y de exportación, tradicional y no tradicional.</a:t>
            </a:r>
          </a:p>
          <a:p>
            <a:pPr>
              <a:buNone/>
            </a:pPr>
            <a:r>
              <a:rPr lang="es-GT" sz="1500" b="1" i="1" dirty="0" smtClean="0">
                <a:solidFill>
                  <a:schemeClr val="bg1"/>
                </a:solidFill>
              </a:rPr>
              <a:t>Idioma y hablas populares:</a:t>
            </a:r>
          </a:p>
          <a:p>
            <a:pPr algn="ctr">
              <a:buNone/>
            </a:pPr>
            <a:r>
              <a:rPr lang="es-GT" sz="1500" i="1" dirty="0" smtClean="0">
                <a:solidFill>
                  <a:schemeClr val="bg1"/>
                </a:solidFill>
              </a:rPr>
              <a:t>El habla popular de la región es muy característica. Difiere del resto del país, debido a la forma tan peculiar con las que se expresan sus habitantes, ellos utilizan muchos modismos del lenguaje, con mezcla de arcaísmos y novedades lingüísticas que al parecer han sido  adquiridos por la vivencia televisiva</a:t>
            </a:r>
            <a:r>
              <a:rPr lang="es-GT" sz="1600" i="1" dirty="0" smtClean="0">
                <a:solidFill>
                  <a:schemeClr val="bg1"/>
                </a:solidFill>
              </a:rPr>
              <a:t>, como fenómeno sociocultural de los medios de comunicación.</a:t>
            </a:r>
          </a:p>
        </p:txBody>
      </p:sp>
      <p:pic>
        <p:nvPicPr>
          <p:cNvPr id="4098" name="Picture 2" descr="C:\Users\Maestro\Pictures\MP Navigator\2009_04_10\IMG_0012.jpg"/>
          <p:cNvPicPr>
            <a:picLocks noGrp="1" noChangeAspect="1" noChangeArrowheads="1"/>
          </p:cNvPicPr>
          <p:nvPr>
            <p:ph sz="half" idx="2"/>
          </p:nvPr>
        </p:nvPicPr>
        <p:blipFill>
          <a:blip r:embed="rId3" cstate="print"/>
          <a:srcRect/>
          <a:stretch>
            <a:fillRect/>
          </a:stretch>
        </p:blipFill>
        <p:spPr bwMode="auto">
          <a:xfrm>
            <a:off x="4469038" y="1600200"/>
            <a:ext cx="3253923" cy="4525963"/>
          </a:xfrm>
          <a:prstGeom prst="rect">
            <a:avLst/>
          </a:prstGeom>
          <a:noFill/>
        </p:spPr>
      </p:pic>
    </p:spTree>
  </p:cSld>
  <p:clrMapOvr>
    <a:masterClrMapping/>
  </p:clrMapOvr>
  <p:transition>
    <p:newsflash/>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pPr algn="ctr"/>
            <a:r>
              <a:rPr lang="es-GT" sz="3200" b="1" i="1" dirty="0" smtClean="0"/>
              <a:t>DEPARTAMENTO DE ZACAPA</a:t>
            </a:r>
            <a:endParaRPr lang="es-GT" sz="3200" dirty="0">
              <a:latin typeface="+mn-lt"/>
            </a:endParaRPr>
          </a:p>
        </p:txBody>
      </p:sp>
      <p:sp>
        <p:nvSpPr>
          <p:cNvPr id="6" name="5 Marcador de contenido"/>
          <p:cNvSpPr>
            <a:spLocks noGrp="1"/>
          </p:cNvSpPr>
          <p:nvPr>
            <p:ph sz="half" idx="1"/>
          </p:nvPr>
        </p:nvSpPr>
        <p:spPr/>
        <p:txBody>
          <a:bodyPr>
            <a:normAutofit/>
          </a:bodyPr>
          <a:lstStyle/>
          <a:p>
            <a:pPr>
              <a:buNone/>
            </a:pPr>
            <a:r>
              <a:rPr lang="es-GT" sz="1600" b="1" i="1" dirty="0" smtClean="0">
                <a:solidFill>
                  <a:schemeClr val="bg1"/>
                </a:solidFill>
              </a:rPr>
              <a:t>Ferias y juegos de azar:</a:t>
            </a:r>
          </a:p>
          <a:p>
            <a:pPr algn="ctr">
              <a:buNone/>
            </a:pPr>
            <a:endParaRPr lang="es-GT" sz="1400" i="1" dirty="0" smtClean="0">
              <a:solidFill>
                <a:schemeClr val="bg1"/>
              </a:solidFill>
            </a:endParaRPr>
          </a:p>
          <a:p>
            <a:pPr algn="ctr">
              <a:buNone/>
            </a:pPr>
            <a:r>
              <a:rPr lang="es-GT" sz="1400" i="1" dirty="0" smtClean="0">
                <a:solidFill>
                  <a:schemeClr val="bg1"/>
                </a:solidFill>
              </a:rPr>
              <a:t>Como herencia cultural devenida de grupos migrantes de España y Europa, los habitantes del oriente de Guatemala  se destacan por su afición a los juegos de azar. Un ejemplo de ello son las cartas de naipes, chivo, lotería, Etc. Que se practican en las ferias, como distintos tipos de tiro al blanco, así como las artes adivinatorias reflejadas en las practicas de la magia gitana, las competencias de habilidad física-deportiva, tales como las carreras de listones,  o de argollas, en donde los jinetes deben competir  en veloz carrera, los jaripeos también  son populares, así como las peleas de gallos.</a:t>
            </a:r>
          </a:p>
          <a:p>
            <a:pPr>
              <a:buNone/>
            </a:pPr>
            <a:endParaRPr lang="es-GT" sz="1600" b="1" dirty="0">
              <a:solidFill>
                <a:schemeClr val="bg1"/>
              </a:solidFill>
            </a:endParaRPr>
          </a:p>
        </p:txBody>
      </p:sp>
      <p:pic>
        <p:nvPicPr>
          <p:cNvPr id="2050" name="Picture 2" descr="C:\Users\Maestro\Pictures\MP Navigator\2009_04_11\IMG.jpg"/>
          <p:cNvPicPr>
            <a:picLocks noGrp="1" noChangeAspect="1" noChangeArrowheads="1"/>
          </p:cNvPicPr>
          <p:nvPr>
            <p:ph sz="half" idx="2"/>
          </p:nvPr>
        </p:nvPicPr>
        <p:blipFill>
          <a:blip r:embed="rId3" cstate="print"/>
          <a:srcRect/>
          <a:stretch>
            <a:fillRect/>
          </a:stretch>
        </p:blipFill>
        <p:spPr bwMode="auto">
          <a:xfrm>
            <a:off x="4267200" y="2357430"/>
            <a:ext cx="3876700" cy="2786082"/>
          </a:xfrm>
          <a:prstGeom prst="rect">
            <a:avLst/>
          </a:prstGeom>
          <a:noFill/>
        </p:spPr>
      </p:pic>
    </p:spTree>
  </p:cSld>
  <p:clrMapOvr>
    <a:masterClrMapping/>
  </p:clrMapOvr>
  <p:transition>
    <p:newsflash/>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pPr algn="ctr"/>
            <a:r>
              <a:rPr lang="es-GT" sz="3200" b="1" i="1" dirty="0" smtClean="0"/>
              <a:t>DEPARTAMENTO DE ZACAPA</a:t>
            </a:r>
            <a:endParaRPr lang="es-GT" sz="3200" dirty="0">
              <a:latin typeface="+mn-lt"/>
            </a:endParaRPr>
          </a:p>
        </p:txBody>
      </p:sp>
      <p:sp>
        <p:nvSpPr>
          <p:cNvPr id="6" name="5 Marcador de contenido"/>
          <p:cNvSpPr>
            <a:spLocks noGrp="1"/>
          </p:cNvSpPr>
          <p:nvPr>
            <p:ph idx="1"/>
          </p:nvPr>
        </p:nvSpPr>
        <p:spPr/>
        <p:txBody>
          <a:bodyPr/>
          <a:lstStyle/>
          <a:p>
            <a:pPr algn="ctr">
              <a:buNone/>
            </a:pPr>
            <a:endParaRPr lang="es-GT" b="1" dirty="0" smtClean="0">
              <a:solidFill>
                <a:schemeClr val="bg1"/>
              </a:solidFill>
            </a:endParaRPr>
          </a:p>
          <a:p>
            <a:pPr algn="ctr">
              <a:buNone/>
            </a:pPr>
            <a:endParaRPr lang="es-GT" b="1" dirty="0" smtClean="0">
              <a:solidFill>
                <a:schemeClr val="bg1"/>
              </a:solidFill>
            </a:endParaRPr>
          </a:p>
          <a:p>
            <a:pPr algn="ctr">
              <a:buNone/>
            </a:pPr>
            <a:endParaRPr lang="es-GT" b="1" dirty="0" smtClean="0">
              <a:solidFill>
                <a:schemeClr val="bg1"/>
              </a:solidFill>
            </a:endParaRPr>
          </a:p>
          <a:p>
            <a:pPr algn="ctr">
              <a:buNone/>
            </a:pPr>
            <a:r>
              <a:rPr lang="es-GT" sz="3600" b="1" i="1" dirty="0" smtClean="0">
                <a:solidFill>
                  <a:schemeClr val="bg1"/>
                </a:solidFill>
              </a:rPr>
              <a:t>GRACIAS POR SU ATENCIÓN</a:t>
            </a:r>
            <a:endParaRPr lang="es-GT" sz="3600" b="1" i="1" dirty="0">
              <a:solidFill>
                <a:schemeClr val="bg1"/>
              </a:solidFill>
            </a:endParaRPr>
          </a:p>
        </p:txBody>
      </p:sp>
      <p:pic>
        <p:nvPicPr>
          <p:cNvPr id="1026" name="Picture 2" descr="C:\Users\Maestro\Pictures\MP Navigator\2009_04_11\IMG.jpg"/>
          <p:cNvPicPr>
            <a:picLocks noChangeAspect="1" noChangeArrowheads="1"/>
          </p:cNvPicPr>
          <p:nvPr/>
        </p:nvPicPr>
        <p:blipFill>
          <a:blip r:embed="rId4" cstate="print"/>
          <a:srcRect/>
          <a:stretch>
            <a:fillRect/>
          </a:stretch>
        </p:blipFill>
        <p:spPr bwMode="auto">
          <a:xfrm>
            <a:off x="3286117" y="4357694"/>
            <a:ext cx="4071965" cy="1850894"/>
          </a:xfrm>
          <a:prstGeom prst="rect">
            <a:avLst/>
          </a:prstGeom>
          <a:noFill/>
        </p:spPr>
      </p:pic>
    </p:spTree>
  </p:cSld>
  <p:clrMapOvr>
    <a:masterClrMapping/>
  </p:clrMapOvr>
  <p:transition>
    <p:newsflash/>
    <p:sndAc>
      <p:stSnd>
        <p:snd r:embed="rId3"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GT" sz="3200" b="1" i="1" dirty="0" smtClean="0">
                <a:latin typeface="+mn-lt"/>
              </a:rPr>
              <a:t>DEPARTAMENTO DE ZACAPA</a:t>
            </a:r>
            <a:br>
              <a:rPr lang="es-GT" sz="3200" b="1" i="1" dirty="0" smtClean="0">
                <a:latin typeface="+mn-lt"/>
              </a:rPr>
            </a:br>
            <a:endParaRPr lang="es-GT" sz="3200" dirty="0">
              <a:latin typeface="+mn-lt"/>
            </a:endParaRPr>
          </a:p>
        </p:txBody>
      </p:sp>
      <p:sp>
        <p:nvSpPr>
          <p:cNvPr id="4" name="3 Marcador de contenido"/>
          <p:cNvSpPr>
            <a:spLocks noGrp="1"/>
          </p:cNvSpPr>
          <p:nvPr>
            <p:ph sz="half" idx="1"/>
          </p:nvPr>
        </p:nvSpPr>
        <p:spPr>
          <a:xfrm>
            <a:off x="457200" y="1600200"/>
            <a:ext cx="3614734" cy="4525963"/>
          </a:xfrm>
        </p:spPr>
        <p:txBody>
          <a:bodyPr>
            <a:normAutofit fontScale="92500" lnSpcReduction="10000"/>
          </a:bodyPr>
          <a:lstStyle/>
          <a:p>
            <a:pPr algn="ctr">
              <a:buNone/>
            </a:pPr>
            <a:r>
              <a:rPr lang="es-GT" sz="1600" b="1" i="1" dirty="0" smtClean="0">
                <a:solidFill>
                  <a:schemeClr val="bg1"/>
                </a:solidFill>
              </a:rPr>
              <a:t>HISTORIA Y TRADICIONES:</a:t>
            </a:r>
          </a:p>
          <a:p>
            <a:pPr algn="ctr">
              <a:buNone/>
            </a:pPr>
            <a:r>
              <a:rPr lang="es-GT" sz="1600" i="1" dirty="0" smtClean="0">
                <a:solidFill>
                  <a:schemeClr val="bg1"/>
                </a:solidFill>
              </a:rPr>
              <a:t>Zacapa es uno de los departamentos que representa a través de sus habitantes, una rica tradición oral,   sus leyendas, cuentos y especialmente el habla popular, identifican sin lugar a dudas, la particular idiosincrasia de la región, que se puede diferenciar muy claramente de aquella que se observa en el  altiplano o en el sur del país. La forma franca y original con la que las personas expresan sus ideas, constituye lo que muchos llaman popularmente el “hablado zacapaneco”.</a:t>
            </a:r>
          </a:p>
          <a:p>
            <a:pPr algn="ctr">
              <a:buNone/>
            </a:pPr>
            <a:r>
              <a:rPr lang="es-GT" sz="1600" i="1" dirty="0" smtClean="0">
                <a:solidFill>
                  <a:schemeClr val="bg1"/>
                </a:solidFill>
              </a:rPr>
              <a:t>Una de las actividades que ha distinguido , por ejemplo a las mujeres zacapanecas de las del resto del país, es la elaboración manual de puros.</a:t>
            </a:r>
          </a:p>
          <a:p>
            <a:pPr algn="ctr">
              <a:buNone/>
            </a:pPr>
            <a:endParaRPr lang="es-GT" sz="1600" b="1" i="1" dirty="0" smtClean="0">
              <a:solidFill>
                <a:schemeClr val="bg1"/>
              </a:solidFill>
            </a:endParaRPr>
          </a:p>
          <a:p>
            <a:pPr algn="ctr">
              <a:buNone/>
            </a:pPr>
            <a:endParaRPr lang="es-GT" sz="1600" b="1" i="1" dirty="0" smtClean="0">
              <a:solidFill>
                <a:schemeClr val="bg1"/>
              </a:solidFill>
            </a:endParaRPr>
          </a:p>
          <a:p>
            <a:endParaRPr lang="es-GT" sz="1600" dirty="0"/>
          </a:p>
        </p:txBody>
      </p:sp>
      <p:pic>
        <p:nvPicPr>
          <p:cNvPr id="2051" name="Picture 3" descr="C:\Users\Maestro\Documents\IMG.jpg"/>
          <p:cNvPicPr>
            <a:picLocks noGrp="1" noChangeAspect="1" noChangeArrowheads="1"/>
          </p:cNvPicPr>
          <p:nvPr>
            <p:ph sz="half" idx="2"/>
          </p:nvPr>
        </p:nvPicPr>
        <p:blipFill>
          <a:blip r:embed="rId3" cstate="print"/>
          <a:srcRect/>
          <a:stretch>
            <a:fillRect/>
          </a:stretch>
        </p:blipFill>
        <p:spPr bwMode="auto">
          <a:xfrm>
            <a:off x="4338148" y="1571612"/>
            <a:ext cx="3515703" cy="4554551"/>
          </a:xfrm>
          <a:prstGeom prst="rect">
            <a:avLst/>
          </a:prstGeom>
          <a:noFill/>
        </p:spPr>
      </p:pic>
    </p:spTree>
  </p:cSld>
  <p:clrMapOvr>
    <a:masterClrMapping/>
  </p:clrMapOvr>
  <p:transition>
    <p:newsflash/>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GT" sz="3200" b="1" i="1" dirty="0" smtClean="0">
                <a:latin typeface="+mn-lt"/>
              </a:rPr>
              <a:t>DEPARTAMENTO DE ZACAPA</a:t>
            </a:r>
            <a:br>
              <a:rPr lang="es-GT" sz="3200" b="1" i="1" dirty="0" smtClean="0">
                <a:latin typeface="+mn-lt"/>
              </a:rPr>
            </a:br>
            <a:endParaRPr lang="es-GT" sz="3200" dirty="0">
              <a:latin typeface="+mn-lt"/>
            </a:endParaRPr>
          </a:p>
        </p:txBody>
      </p:sp>
      <p:sp>
        <p:nvSpPr>
          <p:cNvPr id="4" name="3 Marcador de contenido"/>
          <p:cNvSpPr>
            <a:spLocks noGrp="1"/>
          </p:cNvSpPr>
          <p:nvPr>
            <p:ph sz="half" idx="1"/>
          </p:nvPr>
        </p:nvSpPr>
        <p:spPr/>
        <p:txBody>
          <a:bodyPr>
            <a:normAutofit lnSpcReduction="10000"/>
          </a:bodyPr>
          <a:lstStyle/>
          <a:p>
            <a:pPr algn="ctr">
              <a:buNone/>
            </a:pPr>
            <a:r>
              <a:rPr lang="es-GT" sz="1600" i="1" dirty="0" smtClean="0">
                <a:solidFill>
                  <a:schemeClr val="bg1"/>
                </a:solidFill>
              </a:rPr>
              <a:t>Además de dedicarse a actividades de artesanía tales como elaboración de comales y ollas de barro, etc. </a:t>
            </a:r>
          </a:p>
          <a:p>
            <a:pPr algn="ctr">
              <a:buNone/>
            </a:pPr>
            <a:r>
              <a:rPr lang="es-GT" sz="1600" i="1" dirty="0" smtClean="0">
                <a:solidFill>
                  <a:schemeClr val="bg1"/>
                </a:solidFill>
              </a:rPr>
              <a:t>La fabricación de puros,  ha sido una costumbre que las hizo famosas en los años 30, y que ha perdido arraigo entre las generaciones mas recientes. El clima caliente de Zacapa, así como la elaboración de algunos artículos comestibles tales como: queso, mantequilla, panela y quesadilla entre otros, le han dado a esta región un perfil propio. Este carácter distinto  al de los demás habitantes se manifiesta no solo en aspectos folklóricos o geográficos,  </a:t>
            </a:r>
            <a:endParaRPr lang="es-GT" sz="1600" i="1" dirty="0">
              <a:solidFill>
                <a:schemeClr val="bg1"/>
              </a:solidFill>
            </a:endParaRPr>
          </a:p>
        </p:txBody>
      </p:sp>
      <p:sp>
        <p:nvSpPr>
          <p:cNvPr id="5" name="4 Marcador de contenido"/>
          <p:cNvSpPr>
            <a:spLocks noGrp="1"/>
          </p:cNvSpPr>
          <p:nvPr>
            <p:ph sz="half" idx="2"/>
          </p:nvPr>
        </p:nvSpPr>
        <p:spPr>
          <a:xfrm>
            <a:off x="4572000" y="1643050"/>
            <a:ext cx="3657600" cy="4525963"/>
          </a:xfrm>
        </p:spPr>
        <p:txBody>
          <a:bodyPr>
            <a:normAutofit lnSpcReduction="10000"/>
          </a:bodyPr>
          <a:lstStyle/>
          <a:p>
            <a:pPr algn="ctr">
              <a:buNone/>
            </a:pPr>
            <a:r>
              <a:rPr lang="es-GT" sz="1600" i="1" dirty="0" smtClean="0">
                <a:solidFill>
                  <a:schemeClr val="bg1"/>
                </a:solidFill>
              </a:rPr>
              <a:t>sino en  cierto orgullo  y una manera muy típica de expresarse a través de sus actividades artísticas, su productividad industrial y agrícola, y el modo con que ofrecen al visitante, a la orilla de la carretera las frutas y verduras de la estación.</a:t>
            </a:r>
          </a:p>
          <a:p>
            <a:pPr algn="ctr">
              <a:buNone/>
            </a:pPr>
            <a:endParaRPr lang="es-GT" sz="1600" i="1" dirty="0" smtClean="0">
              <a:solidFill>
                <a:schemeClr val="bg1"/>
              </a:solidFill>
            </a:endParaRPr>
          </a:p>
          <a:p>
            <a:pPr algn="ctr">
              <a:buNone/>
            </a:pPr>
            <a:r>
              <a:rPr lang="es-GT" sz="1600" i="1" dirty="0" smtClean="0">
                <a:solidFill>
                  <a:schemeClr val="bg1"/>
                </a:solidFill>
              </a:rPr>
              <a:t>Elaboración de Panela :</a:t>
            </a:r>
          </a:p>
          <a:p>
            <a:pPr algn="ctr">
              <a:buNone/>
            </a:pPr>
            <a:endParaRPr lang="es-GT" sz="1600" i="1" dirty="0" smtClean="0">
              <a:solidFill>
                <a:schemeClr val="bg1"/>
              </a:solidFill>
            </a:endParaRPr>
          </a:p>
          <a:p>
            <a:pPr algn="ctr">
              <a:buNone/>
            </a:pPr>
            <a:endParaRPr lang="es-GT" sz="1600" i="1" dirty="0">
              <a:solidFill>
                <a:schemeClr val="bg1"/>
              </a:solidFill>
            </a:endParaRPr>
          </a:p>
        </p:txBody>
      </p:sp>
      <p:pic>
        <p:nvPicPr>
          <p:cNvPr id="3074" name="Picture 2" descr="C:\Users\Maestro\Documents\IMG_0001.jpg"/>
          <p:cNvPicPr>
            <a:picLocks noChangeAspect="1" noChangeArrowheads="1"/>
          </p:cNvPicPr>
          <p:nvPr/>
        </p:nvPicPr>
        <p:blipFill>
          <a:blip r:embed="rId3" cstate="print"/>
          <a:srcRect/>
          <a:stretch>
            <a:fillRect/>
          </a:stretch>
        </p:blipFill>
        <p:spPr bwMode="auto">
          <a:xfrm>
            <a:off x="4643438" y="4143380"/>
            <a:ext cx="3429024" cy="1928826"/>
          </a:xfrm>
          <a:prstGeom prst="rect">
            <a:avLst/>
          </a:prstGeom>
          <a:noFill/>
        </p:spPr>
      </p:pic>
    </p:spTree>
  </p:cSld>
  <p:clrMapOvr>
    <a:masterClrMapping/>
  </p:clrMapOvr>
  <p:transition>
    <p:newsflash/>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GT" sz="3200" b="1" i="1" dirty="0" smtClean="0">
                <a:latin typeface="+mn-lt"/>
              </a:rPr>
              <a:t>DEPARTAMENTO DE ZACAPA</a:t>
            </a:r>
            <a:br>
              <a:rPr lang="es-GT" sz="3200" b="1" i="1" dirty="0" smtClean="0">
                <a:latin typeface="+mn-lt"/>
              </a:rPr>
            </a:br>
            <a:endParaRPr lang="es-GT" sz="3200" dirty="0">
              <a:latin typeface="+mn-lt"/>
            </a:endParaRPr>
          </a:p>
        </p:txBody>
      </p:sp>
      <p:sp>
        <p:nvSpPr>
          <p:cNvPr id="4" name="3 Marcador de contenido"/>
          <p:cNvSpPr>
            <a:spLocks noGrp="1"/>
          </p:cNvSpPr>
          <p:nvPr>
            <p:ph sz="half" idx="1"/>
          </p:nvPr>
        </p:nvSpPr>
        <p:spPr/>
        <p:txBody>
          <a:bodyPr>
            <a:normAutofit/>
          </a:bodyPr>
          <a:lstStyle/>
          <a:p>
            <a:pPr algn="ctr">
              <a:buNone/>
            </a:pPr>
            <a:r>
              <a:rPr lang="es-GT" sz="1500" b="1" i="1" dirty="0" smtClean="0">
                <a:solidFill>
                  <a:schemeClr val="bg1"/>
                </a:solidFill>
              </a:rPr>
              <a:t>COMIDAS TÍPICAS:</a:t>
            </a:r>
          </a:p>
          <a:p>
            <a:pPr algn="ctr">
              <a:buNone/>
            </a:pPr>
            <a:r>
              <a:rPr lang="es-GT" sz="1400" i="1" dirty="0" smtClean="0">
                <a:solidFill>
                  <a:schemeClr val="bg1"/>
                </a:solidFill>
              </a:rPr>
              <a:t>En este departamento, donde predomina la etnia ladino mestiza, son famosos los chicharrones con yuca, pacayas envueltas en huevo, chiles rellenos, butifarras , chorizos y refresco de pepita, además se elaboran diferentes clases de queso seco, tortillas para tostadas y las famosas quesadillas de arroz.</a:t>
            </a:r>
          </a:p>
          <a:p>
            <a:pPr algn="ctr">
              <a:buNone/>
            </a:pPr>
            <a:endParaRPr lang="es-GT" sz="1400" i="1" dirty="0" smtClean="0">
              <a:solidFill>
                <a:schemeClr val="bg1"/>
              </a:solidFill>
            </a:endParaRPr>
          </a:p>
        </p:txBody>
      </p:sp>
      <p:pic>
        <p:nvPicPr>
          <p:cNvPr id="4098" name="Picture 2" descr="C:\Users\Maestro\Pictures\MP Navigator\2009_04_10\IMG.jpg"/>
          <p:cNvPicPr>
            <a:picLocks noChangeAspect="1" noChangeArrowheads="1"/>
          </p:cNvPicPr>
          <p:nvPr/>
        </p:nvPicPr>
        <p:blipFill>
          <a:blip r:embed="rId4" cstate="print"/>
          <a:srcRect/>
          <a:stretch>
            <a:fillRect/>
          </a:stretch>
        </p:blipFill>
        <p:spPr bwMode="auto">
          <a:xfrm>
            <a:off x="714348" y="3929066"/>
            <a:ext cx="3000396" cy="2357454"/>
          </a:xfrm>
          <a:prstGeom prst="rect">
            <a:avLst/>
          </a:prstGeom>
          <a:noFill/>
        </p:spPr>
      </p:pic>
      <p:pic>
        <p:nvPicPr>
          <p:cNvPr id="4099" name="Picture 3" descr="C:\Users\Maestro\Pictures\MP Navigator\2009_04_10\IMG.jpg"/>
          <p:cNvPicPr>
            <a:picLocks noGrp="1" noChangeAspect="1" noChangeArrowheads="1"/>
          </p:cNvPicPr>
          <p:nvPr>
            <p:ph sz="half" idx="2"/>
          </p:nvPr>
        </p:nvPicPr>
        <p:blipFill>
          <a:blip r:embed="rId5" cstate="print"/>
          <a:srcRect/>
          <a:stretch>
            <a:fillRect/>
          </a:stretch>
        </p:blipFill>
        <p:spPr bwMode="auto">
          <a:xfrm>
            <a:off x="4267200" y="2612555"/>
            <a:ext cx="3657600" cy="2501253"/>
          </a:xfrm>
          <a:prstGeom prst="rect">
            <a:avLst/>
          </a:prstGeom>
          <a:noFill/>
        </p:spPr>
      </p:pic>
    </p:spTree>
  </p:cSld>
  <p:clrMapOvr>
    <a:masterClrMapping/>
  </p:clrMapOvr>
  <p:transition>
    <p:newsflash/>
    <p:sndAc>
      <p:stSnd>
        <p:snd r:embed="rId3"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GT" sz="3200" b="1" i="1" dirty="0" smtClean="0">
                <a:latin typeface="+mn-lt"/>
              </a:rPr>
              <a:t>DEPARTAMENTO DE ZACAPA</a:t>
            </a:r>
            <a:br>
              <a:rPr lang="es-GT" sz="3200" b="1" i="1" dirty="0" smtClean="0">
                <a:latin typeface="+mn-lt"/>
              </a:rPr>
            </a:br>
            <a:r>
              <a:rPr lang="es-GT" sz="3200" b="1" i="1" dirty="0" smtClean="0">
                <a:latin typeface="+mn-lt"/>
              </a:rPr>
              <a:t>  </a:t>
            </a:r>
            <a:endParaRPr lang="es-GT" sz="3200" dirty="0">
              <a:latin typeface="+mn-lt"/>
            </a:endParaRPr>
          </a:p>
        </p:txBody>
      </p:sp>
      <p:sp>
        <p:nvSpPr>
          <p:cNvPr id="4" name="3 Marcador de contenido"/>
          <p:cNvSpPr>
            <a:spLocks noGrp="1"/>
          </p:cNvSpPr>
          <p:nvPr>
            <p:ph sz="half" idx="1"/>
          </p:nvPr>
        </p:nvSpPr>
        <p:spPr>
          <a:xfrm>
            <a:off x="457200" y="1831995"/>
            <a:ext cx="3657600" cy="4525963"/>
          </a:xfrm>
        </p:spPr>
        <p:txBody>
          <a:bodyPr>
            <a:normAutofit fontScale="85000" lnSpcReduction="20000"/>
          </a:bodyPr>
          <a:lstStyle/>
          <a:p>
            <a:pPr algn="ctr">
              <a:buNone/>
            </a:pPr>
            <a:r>
              <a:rPr lang="es-GT" sz="1500" b="1" i="1" dirty="0" smtClean="0">
                <a:solidFill>
                  <a:schemeClr val="bg1"/>
                </a:solidFill>
              </a:rPr>
              <a:t>OCUPACIONES DE LOS</a:t>
            </a:r>
            <a:r>
              <a:rPr lang="es-GT" sz="1500" i="1" dirty="0" smtClean="0">
                <a:solidFill>
                  <a:schemeClr val="bg1"/>
                </a:solidFill>
              </a:rPr>
              <a:t> </a:t>
            </a:r>
            <a:r>
              <a:rPr lang="es-GT" sz="1500" b="1" i="1" dirty="0" smtClean="0">
                <a:solidFill>
                  <a:schemeClr val="bg1"/>
                </a:solidFill>
              </a:rPr>
              <a:t>ZACAPANECOS</a:t>
            </a:r>
            <a:r>
              <a:rPr lang="es-GT" sz="1500" i="1" dirty="0" smtClean="0">
                <a:solidFill>
                  <a:schemeClr val="bg1"/>
                </a:solidFill>
              </a:rPr>
              <a:t>:</a:t>
            </a:r>
            <a:endParaRPr lang="es-GT" sz="1200" i="1" dirty="0" smtClean="0">
              <a:solidFill>
                <a:schemeClr val="bg1"/>
              </a:solidFill>
            </a:endParaRPr>
          </a:p>
          <a:p>
            <a:pPr algn="ctr">
              <a:buNone/>
            </a:pPr>
            <a:endParaRPr lang="es-GT" sz="1500" i="1" dirty="0" smtClean="0">
              <a:solidFill>
                <a:schemeClr val="bg1"/>
              </a:solidFill>
            </a:endParaRPr>
          </a:p>
          <a:p>
            <a:pPr algn="ctr">
              <a:buNone/>
            </a:pPr>
            <a:r>
              <a:rPr lang="es-GT" sz="1600" i="1" dirty="0" smtClean="0">
                <a:solidFill>
                  <a:schemeClr val="bg1"/>
                </a:solidFill>
              </a:rPr>
              <a:t>Desde la época de la colonia hasta la actualidad, los oficios que predominan y a los que se dedican los zacapanecos son los siguientes:</a:t>
            </a:r>
          </a:p>
          <a:p>
            <a:pPr algn="ctr">
              <a:buNone/>
            </a:pPr>
            <a:r>
              <a:rPr lang="es-GT" sz="1600" i="1" dirty="0" smtClean="0">
                <a:solidFill>
                  <a:schemeClr val="bg1"/>
                </a:solidFill>
              </a:rPr>
              <a:t>1. La confección de sombreros de palma elaborados por hombres y mujeres . Hacia 1928-1930, se consideraba que un 50% de la población rural de Zacapa se dedicaba a esta actividad artesanal.</a:t>
            </a:r>
          </a:p>
          <a:p>
            <a:pPr algn="ctr">
              <a:buNone/>
            </a:pPr>
            <a:r>
              <a:rPr lang="es-GT" sz="1600" i="1" dirty="0" smtClean="0">
                <a:solidFill>
                  <a:schemeClr val="bg1"/>
                </a:solidFill>
              </a:rPr>
              <a:t>Los sombreros eran distribuidos en el territorio nacional y tambien se</a:t>
            </a:r>
          </a:p>
          <a:p>
            <a:pPr algn="ctr">
              <a:buNone/>
            </a:pPr>
            <a:r>
              <a:rPr lang="es-GT" sz="1600" i="1" dirty="0" smtClean="0">
                <a:solidFill>
                  <a:schemeClr val="bg1"/>
                </a:solidFill>
              </a:rPr>
              <a:t>exportaban al resto de centro América. Esta artesanía decayó según relatos orales-hacia los años 50 debido a varios factores, entre ellos la poca rentabilidad del oficio, la competencia de los sombreros mexicanos y salvadoreños</a:t>
            </a:r>
            <a:endParaRPr lang="es-GT" sz="1600" i="1" dirty="0">
              <a:solidFill>
                <a:schemeClr val="bg1"/>
              </a:solidFill>
            </a:endParaRPr>
          </a:p>
        </p:txBody>
      </p:sp>
      <p:sp>
        <p:nvSpPr>
          <p:cNvPr id="5" name="4 Marcador de contenido"/>
          <p:cNvSpPr>
            <a:spLocks noGrp="1"/>
          </p:cNvSpPr>
          <p:nvPr>
            <p:ph sz="half" idx="2"/>
          </p:nvPr>
        </p:nvSpPr>
        <p:spPr/>
        <p:txBody>
          <a:bodyPr>
            <a:normAutofit fontScale="85000" lnSpcReduction="20000"/>
          </a:bodyPr>
          <a:lstStyle/>
          <a:p>
            <a:pPr>
              <a:buNone/>
            </a:pPr>
            <a:endParaRPr lang="es-GT" sz="1600" dirty="0" smtClean="0">
              <a:solidFill>
                <a:schemeClr val="bg1"/>
              </a:solidFill>
            </a:endParaRPr>
          </a:p>
          <a:p>
            <a:pPr>
              <a:buNone/>
            </a:pPr>
            <a:endParaRPr lang="es-GT" sz="1600" dirty="0" smtClean="0">
              <a:solidFill>
                <a:schemeClr val="bg1"/>
              </a:solidFill>
            </a:endParaRPr>
          </a:p>
          <a:p>
            <a:pPr>
              <a:buNone/>
            </a:pPr>
            <a:endParaRPr lang="es-GT" sz="1600" i="1" dirty="0" smtClean="0">
              <a:solidFill>
                <a:schemeClr val="bg1"/>
              </a:solidFill>
            </a:endParaRPr>
          </a:p>
          <a:p>
            <a:pPr>
              <a:buNone/>
            </a:pPr>
            <a:r>
              <a:rPr lang="es-GT" sz="1600" i="1" dirty="0" smtClean="0">
                <a:solidFill>
                  <a:schemeClr val="bg1"/>
                </a:solidFill>
              </a:rPr>
              <a:t>2. La preparación de quesos y mantequilla que se distribuían en los mercados locales y en la capital, Según el profesor Romeo Archila  Lemus, hacendado de Zacapa, el exportaba a Nueva Orleans quesos producidos en Zacapa, Gualán, Estanzuela, Rio Hondo y Teculután, los cuales son apreciados en el arte culinario guatemalteco de nuestros días.</a:t>
            </a:r>
          </a:p>
          <a:p>
            <a:pPr>
              <a:buNone/>
            </a:pPr>
            <a:r>
              <a:rPr lang="es-GT" sz="1600" i="1" dirty="0" smtClean="0">
                <a:solidFill>
                  <a:schemeClr val="bg1"/>
                </a:solidFill>
              </a:rPr>
              <a:t>3. La elaboración de panela tambien fue una elaboración extendida en los pueblos de la región nororiental y oriental, pero en lo que concierne al territorio zacapaneco.</a:t>
            </a:r>
          </a:p>
          <a:p>
            <a:pPr>
              <a:buNone/>
            </a:pPr>
            <a:r>
              <a:rPr lang="es-GT" sz="1600" i="1" dirty="0" smtClean="0">
                <a:solidFill>
                  <a:schemeClr val="bg1"/>
                </a:solidFill>
              </a:rPr>
              <a:t>4. La fabricación de puros y cigarros tanto de tabaco como de tusa era una ocupación femenina, en muchos pueblos de Zacapa.</a:t>
            </a:r>
            <a:endParaRPr lang="es-GT" sz="1600" i="1" dirty="0">
              <a:solidFill>
                <a:schemeClr val="bg1"/>
              </a:solidFill>
            </a:endParaRPr>
          </a:p>
        </p:txBody>
      </p:sp>
    </p:spTree>
  </p:cSld>
  <p:clrMapOvr>
    <a:masterClrMapping/>
  </p:clrMapOvr>
  <p:transition>
    <p:newsflash/>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GT" sz="3200" b="1" i="1" dirty="0" smtClean="0">
                <a:latin typeface="+mn-lt"/>
              </a:rPr>
              <a:t>DEPARTAMENTO DE ZACAPA</a:t>
            </a:r>
            <a:br>
              <a:rPr lang="es-GT" sz="3200" b="1" i="1" dirty="0" smtClean="0">
                <a:latin typeface="+mn-lt"/>
              </a:rPr>
            </a:br>
            <a:endParaRPr lang="es-GT" sz="3200" dirty="0">
              <a:latin typeface="+mn-lt"/>
            </a:endParaRPr>
          </a:p>
        </p:txBody>
      </p:sp>
      <p:sp>
        <p:nvSpPr>
          <p:cNvPr id="4" name="3 Marcador de contenido"/>
          <p:cNvSpPr>
            <a:spLocks noGrp="1"/>
          </p:cNvSpPr>
          <p:nvPr>
            <p:ph sz="half" idx="1"/>
          </p:nvPr>
        </p:nvSpPr>
        <p:spPr/>
        <p:txBody>
          <a:bodyPr>
            <a:normAutofit/>
          </a:bodyPr>
          <a:lstStyle/>
          <a:p>
            <a:pPr algn="ctr">
              <a:buNone/>
            </a:pPr>
            <a:r>
              <a:rPr lang="es-GT" sz="1400" i="1" dirty="0" smtClean="0">
                <a:solidFill>
                  <a:schemeClr val="bg1"/>
                </a:solidFill>
              </a:rPr>
              <a:t>Se  podían observar  a mujeres en los corredores de las casas que elaboran puros para vender, la actividad a nivel familiar empieza a decaer a fines de los años 30 e inicio de los 40, cuando el ex presidente Ubico  obliga al pago de timbres por la producción y elaboración de estos. Sin embargo los puritos y los cigarritos como localmente los denominan las señoras se elaboran en forma clandestina y para consumo interno, por lo que esta actividad artesanal aún continúa. </a:t>
            </a:r>
          </a:p>
          <a:p>
            <a:pPr algn="ctr">
              <a:buNone/>
            </a:pPr>
            <a:r>
              <a:rPr lang="es-GT" sz="1400" i="1" dirty="0" smtClean="0">
                <a:solidFill>
                  <a:schemeClr val="bg1"/>
                </a:solidFill>
              </a:rPr>
              <a:t>5. La ganadería es una ocupación propia de los hombres, actividad básica para comprender la cultura ladina de la región, hoy en día la cultura hípica y ganadera se ve reflejada en las fiestas, la tradición oral, las danzas y los juegos populares orientales.</a:t>
            </a:r>
            <a:endParaRPr lang="es-GT" sz="1400" i="1" dirty="0">
              <a:solidFill>
                <a:schemeClr val="bg1"/>
              </a:solidFill>
            </a:endParaRPr>
          </a:p>
        </p:txBody>
      </p:sp>
      <p:sp>
        <p:nvSpPr>
          <p:cNvPr id="5" name="4 Marcador de contenido"/>
          <p:cNvSpPr>
            <a:spLocks noGrp="1"/>
          </p:cNvSpPr>
          <p:nvPr>
            <p:ph sz="half" idx="2"/>
          </p:nvPr>
        </p:nvSpPr>
        <p:spPr/>
        <p:txBody>
          <a:bodyPr>
            <a:normAutofit/>
          </a:bodyPr>
          <a:lstStyle/>
          <a:p>
            <a:pPr>
              <a:buNone/>
            </a:pPr>
            <a:r>
              <a:rPr lang="es-GT" sz="1400" i="1" dirty="0" smtClean="0">
                <a:solidFill>
                  <a:schemeClr val="bg1"/>
                </a:solidFill>
              </a:rPr>
              <a:t>6 . Otros trabajos artesanales de este departamento  son: la talabartería, dulcería, dulce de colación, panadería, bordado y desilado,cestería, trabajos en piedra, filtros para el agua, elaboración de canoas de madera y cerámica</a:t>
            </a:r>
            <a:r>
              <a:rPr lang="es-GT" sz="1600" i="1" dirty="0" smtClean="0">
                <a:solidFill>
                  <a:schemeClr val="bg1"/>
                </a:solidFill>
              </a:rPr>
              <a:t>.</a:t>
            </a:r>
            <a:endParaRPr lang="es-GT" sz="1600" i="1" dirty="0">
              <a:solidFill>
                <a:schemeClr val="bg1"/>
              </a:solidFill>
            </a:endParaRPr>
          </a:p>
        </p:txBody>
      </p:sp>
      <p:pic>
        <p:nvPicPr>
          <p:cNvPr id="1027" name="Picture 3" descr="C:\Users\Maestro\Pictures\MP Navigator\2009_04_11\IMG_0002.jpg"/>
          <p:cNvPicPr>
            <a:picLocks noChangeAspect="1" noChangeArrowheads="1"/>
          </p:cNvPicPr>
          <p:nvPr/>
        </p:nvPicPr>
        <p:blipFill>
          <a:blip r:embed="rId3" cstate="print"/>
          <a:srcRect/>
          <a:stretch>
            <a:fillRect/>
          </a:stretch>
        </p:blipFill>
        <p:spPr bwMode="auto">
          <a:xfrm>
            <a:off x="5072066" y="3429000"/>
            <a:ext cx="2571768" cy="2571768"/>
          </a:xfrm>
          <a:prstGeom prst="rect">
            <a:avLst/>
          </a:prstGeom>
          <a:noFill/>
        </p:spPr>
      </p:pic>
    </p:spTree>
  </p:cSld>
  <p:clrMapOvr>
    <a:masterClrMapping/>
  </p:clrMapOvr>
  <p:transition>
    <p:newsflash/>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GT" sz="3200" b="1" i="1" dirty="0" smtClean="0">
                <a:latin typeface="+mn-lt"/>
              </a:rPr>
              <a:t>DEPARTAMENTO DE ZACAPA</a:t>
            </a:r>
            <a:br>
              <a:rPr lang="es-GT" sz="3200" b="1" i="1" dirty="0" smtClean="0">
                <a:latin typeface="+mn-lt"/>
              </a:rPr>
            </a:br>
            <a:endParaRPr lang="es-GT" sz="3200" dirty="0">
              <a:latin typeface="+mn-lt"/>
            </a:endParaRPr>
          </a:p>
        </p:txBody>
      </p:sp>
      <p:pic>
        <p:nvPicPr>
          <p:cNvPr id="1026" name="Picture 2" descr="C:\Users\Maestro\Pictures\MP Navigator\2009_04_10\IMG_0006.jpg"/>
          <p:cNvPicPr>
            <a:picLocks noGrp="1" noChangeAspect="1" noChangeArrowheads="1"/>
          </p:cNvPicPr>
          <p:nvPr>
            <p:ph sz="half" idx="1"/>
          </p:nvPr>
        </p:nvPicPr>
        <p:blipFill>
          <a:blip r:embed="rId3" cstate="print"/>
          <a:srcRect/>
          <a:stretch>
            <a:fillRect/>
          </a:stretch>
        </p:blipFill>
        <p:spPr bwMode="auto">
          <a:xfrm>
            <a:off x="672885" y="2428867"/>
            <a:ext cx="3226230" cy="3714777"/>
          </a:xfrm>
          <a:prstGeom prst="rect">
            <a:avLst/>
          </a:prstGeom>
          <a:noFill/>
        </p:spPr>
      </p:pic>
      <p:pic>
        <p:nvPicPr>
          <p:cNvPr id="1027" name="Picture 3" descr="C:\Users\Maestro\Pictures\MP Navigator\2009_04_10\IMG_0005.jpg"/>
          <p:cNvPicPr>
            <a:picLocks noChangeAspect="1" noChangeArrowheads="1"/>
          </p:cNvPicPr>
          <p:nvPr/>
        </p:nvPicPr>
        <p:blipFill>
          <a:blip r:embed="rId4" cstate="print"/>
          <a:srcRect/>
          <a:stretch>
            <a:fillRect/>
          </a:stretch>
        </p:blipFill>
        <p:spPr bwMode="auto">
          <a:xfrm>
            <a:off x="642910" y="1571613"/>
            <a:ext cx="3286148" cy="714379"/>
          </a:xfrm>
          <a:prstGeom prst="rect">
            <a:avLst/>
          </a:prstGeom>
          <a:noFill/>
        </p:spPr>
      </p:pic>
      <p:pic>
        <p:nvPicPr>
          <p:cNvPr id="1028" name="Picture 4" descr="C:\Users\Maestro\Pictures\MP Navigator\2009_04_10\IMG_0007.jpg"/>
          <p:cNvPicPr>
            <a:picLocks noGrp="1" noChangeAspect="1" noChangeArrowheads="1"/>
          </p:cNvPicPr>
          <p:nvPr>
            <p:ph sz="half" idx="2"/>
          </p:nvPr>
        </p:nvPicPr>
        <p:blipFill>
          <a:blip r:embed="rId5" cstate="print"/>
          <a:srcRect/>
          <a:stretch>
            <a:fillRect/>
          </a:stretch>
        </p:blipFill>
        <p:spPr bwMode="auto">
          <a:xfrm>
            <a:off x="4853495" y="1600200"/>
            <a:ext cx="2485010" cy="4525963"/>
          </a:xfrm>
          <a:prstGeom prst="rect">
            <a:avLst/>
          </a:prstGeom>
          <a:noFill/>
        </p:spPr>
      </p:pic>
    </p:spTree>
  </p:cSld>
  <p:clrMapOvr>
    <a:masterClrMapping/>
  </p:clrMapOvr>
  <p:transition>
    <p:newsflash/>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GT" sz="3200" b="1" i="1" dirty="0" smtClean="0"/>
              <a:t>DEPARTAMENTO DE ZACAPA</a:t>
            </a:r>
            <a:endParaRPr lang="es-GT" sz="3200" dirty="0">
              <a:latin typeface="+mn-lt"/>
            </a:endParaRPr>
          </a:p>
        </p:txBody>
      </p:sp>
      <p:pic>
        <p:nvPicPr>
          <p:cNvPr id="2050" name="Picture 2" descr="C:\Users\Maestro\Pictures\MP Navigator\2009_04_10\IMG_0008.jpg"/>
          <p:cNvPicPr>
            <a:picLocks noGrp="1" noChangeAspect="1" noChangeArrowheads="1"/>
          </p:cNvPicPr>
          <p:nvPr>
            <p:ph sz="half" idx="1"/>
          </p:nvPr>
        </p:nvPicPr>
        <p:blipFill>
          <a:blip r:embed="rId3" cstate="print"/>
          <a:srcRect/>
          <a:stretch>
            <a:fillRect/>
          </a:stretch>
        </p:blipFill>
        <p:spPr bwMode="auto">
          <a:xfrm>
            <a:off x="457200" y="1643051"/>
            <a:ext cx="3657600" cy="857256"/>
          </a:xfrm>
          <a:prstGeom prst="rect">
            <a:avLst/>
          </a:prstGeom>
          <a:noFill/>
        </p:spPr>
      </p:pic>
      <p:pic>
        <p:nvPicPr>
          <p:cNvPr id="2051" name="Picture 3" descr="C:\Users\Maestro\Pictures\MP Navigator\2009_04_10\IMG_0009.jpg"/>
          <p:cNvPicPr>
            <a:picLocks noChangeAspect="1" noChangeArrowheads="1"/>
          </p:cNvPicPr>
          <p:nvPr/>
        </p:nvPicPr>
        <p:blipFill>
          <a:blip r:embed="rId4" cstate="print"/>
          <a:srcRect/>
          <a:stretch>
            <a:fillRect/>
          </a:stretch>
        </p:blipFill>
        <p:spPr bwMode="auto">
          <a:xfrm>
            <a:off x="428596" y="2786058"/>
            <a:ext cx="3643338" cy="3357586"/>
          </a:xfrm>
          <a:prstGeom prst="rect">
            <a:avLst/>
          </a:prstGeom>
          <a:noFill/>
        </p:spPr>
      </p:pic>
      <p:pic>
        <p:nvPicPr>
          <p:cNvPr id="2052" name="Picture 4" descr="C:\Users\Maestro\Pictures\MP Navigator\2009_04_10\IMG_0010.jpg"/>
          <p:cNvPicPr>
            <a:picLocks noGrp="1" noChangeAspect="1" noChangeArrowheads="1"/>
          </p:cNvPicPr>
          <p:nvPr>
            <p:ph sz="half" idx="2"/>
          </p:nvPr>
        </p:nvPicPr>
        <p:blipFill>
          <a:blip r:embed="rId5" cstate="print"/>
          <a:srcRect/>
          <a:stretch>
            <a:fillRect/>
          </a:stretch>
        </p:blipFill>
        <p:spPr bwMode="auto">
          <a:xfrm>
            <a:off x="4778018" y="1600200"/>
            <a:ext cx="2635964" cy="4525963"/>
          </a:xfrm>
          <a:prstGeom prst="rect">
            <a:avLst/>
          </a:prstGeom>
          <a:noFill/>
        </p:spPr>
      </p:pic>
    </p:spTree>
  </p:cSld>
  <p:clrMapOvr>
    <a:masterClrMapping/>
  </p:clrMapOvr>
  <p:transition>
    <p:newsflash/>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GT" sz="3200" b="1" i="1" dirty="0" smtClean="0"/>
              <a:t>DEPARTAMENTO DE ZACAPA</a:t>
            </a:r>
            <a:endParaRPr lang="es-GT" sz="3200" dirty="0">
              <a:latin typeface="+mn-lt"/>
            </a:endParaRPr>
          </a:p>
        </p:txBody>
      </p:sp>
      <p:sp>
        <p:nvSpPr>
          <p:cNvPr id="5" name="4 Marcador de contenido"/>
          <p:cNvSpPr>
            <a:spLocks noGrp="1"/>
          </p:cNvSpPr>
          <p:nvPr>
            <p:ph sz="half" idx="1"/>
          </p:nvPr>
        </p:nvSpPr>
        <p:spPr/>
        <p:txBody>
          <a:bodyPr>
            <a:normAutofit/>
          </a:bodyPr>
          <a:lstStyle/>
          <a:p>
            <a:pPr>
              <a:buNone/>
            </a:pPr>
            <a:r>
              <a:rPr lang="es-GT" sz="1600" b="1" i="1" dirty="0" smtClean="0">
                <a:solidFill>
                  <a:schemeClr val="bg1"/>
                </a:solidFill>
              </a:rPr>
              <a:t>Danzas:</a:t>
            </a:r>
          </a:p>
          <a:p>
            <a:pPr algn="ctr">
              <a:buNone/>
            </a:pPr>
            <a:r>
              <a:rPr lang="es-GT" sz="1400" i="1" dirty="0" smtClean="0">
                <a:solidFill>
                  <a:schemeClr val="bg1"/>
                </a:solidFill>
              </a:rPr>
              <a:t>En  tiempos coloniales, esta región fue propicia para la difusión de danzas de moros y cristianos, ya que su estructura social de origen peninsular así lo permitía, sin embargo por razones aún desconocidas estas danzas fueron extinguiéndose y empezaron a reemplazarse por otras.</a:t>
            </a:r>
          </a:p>
          <a:p>
            <a:pPr algn="ctr">
              <a:buNone/>
            </a:pPr>
            <a:endParaRPr lang="es-GT" sz="1400" i="1" dirty="0" smtClean="0">
              <a:solidFill>
                <a:schemeClr val="bg1"/>
              </a:solidFill>
            </a:endParaRPr>
          </a:p>
          <a:p>
            <a:pPr>
              <a:buNone/>
            </a:pPr>
            <a:r>
              <a:rPr lang="es-GT" sz="1600" b="1" i="1" dirty="0" smtClean="0">
                <a:solidFill>
                  <a:schemeClr val="bg1"/>
                </a:solidFill>
              </a:rPr>
              <a:t>Cofradías y Hermandades: </a:t>
            </a:r>
          </a:p>
          <a:p>
            <a:pPr algn="ctr">
              <a:buNone/>
            </a:pPr>
            <a:r>
              <a:rPr lang="es-GT" sz="1400" i="1" dirty="0" smtClean="0">
                <a:solidFill>
                  <a:schemeClr val="bg1"/>
                </a:solidFill>
              </a:rPr>
              <a:t>En Zacapa, no hay cofradías, aunque las hermandades han proliferado más, en lo que respecta a esta región del oriente guatemalteco.</a:t>
            </a:r>
            <a:endParaRPr lang="es-GT" sz="1400" i="1" dirty="0">
              <a:solidFill>
                <a:schemeClr val="bg1"/>
              </a:solidFill>
            </a:endParaRPr>
          </a:p>
        </p:txBody>
      </p:sp>
      <p:pic>
        <p:nvPicPr>
          <p:cNvPr id="3074" name="Picture 2" descr="C:\Users\Maestro\Pictures\MP Navigator\2009_04_10\IMG_0011.jpg"/>
          <p:cNvPicPr>
            <a:picLocks noGrp="1" noChangeAspect="1" noChangeArrowheads="1"/>
          </p:cNvPicPr>
          <p:nvPr>
            <p:ph sz="half" idx="2"/>
          </p:nvPr>
        </p:nvPicPr>
        <p:blipFill>
          <a:blip r:embed="rId3" cstate="print"/>
          <a:srcRect/>
          <a:stretch>
            <a:fillRect/>
          </a:stretch>
        </p:blipFill>
        <p:spPr bwMode="auto">
          <a:xfrm>
            <a:off x="4267200" y="2000240"/>
            <a:ext cx="3657600" cy="3071834"/>
          </a:xfrm>
          <a:prstGeom prst="rect">
            <a:avLst/>
          </a:prstGeom>
          <a:noFill/>
        </p:spPr>
      </p:pic>
    </p:spTree>
  </p:cSld>
  <p:clrMapOvr>
    <a:masterClrMapping/>
  </p:clrMapOvr>
  <p:transition>
    <p:newsflash/>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Técnico">
  <a:themeElements>
    <a:clrScheme name="Personalizado 21">
      <a:dk1>
        <a:sysClr val="windowText" lastClr="000000"/>
      </a:dk1>
      <a:lt1>
        <a:srgbClr val="FFE084"/>
      </a:lt1>
      <a:dk2>
        <a:srgbClr val="ABE3AE"/>
      </a:dk2>
      <a:lt2>
        <a:srgbClr val="ABE3AE"/>
      </a:lt2>
      <a:accent1>
        <a:srgbClr val="3AB040"/>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514</TotalTime>
  <Words>1136</Words>
  <Application>Microsoft Office PowerPoint</Application>
  <PresentationFormat>Presentación en pantalla (4:3)</PresentationFormat>
  <Paragraphs>62</Paragraphs>
  <Slides>12</Slides>
  <Notes>2</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Técnico</vt:lpstr>
      <vt:lpstr>   DEPARTAMENTO DE ZACAPA  </vt:lpstr>
      <vt:lpstr>DEPARTAMENTO DE ZACAPA </vt:lpstr>
      <vt:lpstr>DEPARTAMENTO DE ZACAPA </vt:lpstr>
      <vt:lpstr>DEPARTAMENTO DE ZACAPA </vt:lpstr>
      <vt:lpstr>DEPARTAMENTO DE ZACAPA   </vt:lpstr>
      <vt:lpstr>DEPARTAMENTO DE ZACAPA </vt:lpstr>
      <vt:lpstr>DEPARTAMENTO DE ZACAPA </vt:lpstr>
      <vt:lpstr>DEPARTAMENTO DE ZACAPA</vt:lpstr>
      <vt:lpstr>DEPARTAMENTO DE ZACAPA</vt:lpstr>
      <vt:lpstr>DEPARTAMENTO DE ZACAPA</vt:lpstr>
      <vt:lpstr>DEPARTAMENTO DE ZACAPA</vt:lpstr>
      <vt:lpstr>DEPARTAMENTO DE ZACAPA</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ZACAPA</dc:title>
  <dc:creator>Maestro</dc:creator>
  <cp:lastModifiedBy>Windows XP</cp:lastModifiedBy>
  <cp:revision>83</cp:revision>
  <dcterms:created xsi:type="dcterms:W3CDTF">2009-04-08T23:23:50Z</dcterms:created>
  <dcterms:modified xsi:type="dcterms:W3CDTF">2012-01-23T17:45:44Z</dcterms:modified>
</cp:coreProperties>
</file>