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media/audio1" ContentType="audio/x-wav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6" r:id="rId13"/>
    <p:sldId id="277" r:id="rId14"/>
    <p:sldId id="267" r:id="rId15"/>
    <p:sldId id="268" r:id="rId16"/>
    <p:sldId id="269" r:id="rId17"/>
    <p:sldId id="271" r:id="rId18"/>
    <p:sldId id="272" r:id="rId19"/>
    <p:sldId id="273" r:id="rId20"/>
    <p:sldId id="274" r:id="rId21"/>
    <p:sldId id="275" r:id="rId22"/>
    <p:sldId id="278" r:id="rId23"/>
    <p:sldId id="280" r:id="rId24"/>
    <p:sldId id="281" r:id="rId25"/>
    <p:sldId id="282" r:id="rId26"/>
    <p:sldId id="283" r:id="rId27"/>
    <p:sldId id="276" r:id="rId2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76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123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A92D531-36F0-42B4-8F50-23F1CCF35A91}" type="datetimeFigureOut">
              <a:rPr lang="es-ES" smtClean="0"/>
              <a:pPr/>
              <a:t>26/03/2012</a:t>
            </a:fld>
            <a:endParaRPr lang="es-E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FB9AB57-481C-47B9-87CC-2F71634462E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sndAc>
      <p:stSnd>
        <p:snd r:embed="rId1" name="laser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D531-36F0-42B4-8F50-23F1CCF35A91}" type="datetimeFigureOut">
              <a:rPr lang="es-ES" smtClean="0"/>
              <a:pPr/>
              <a:t>26/03/2012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AB57-481C-47B9-87CC-2F71634462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sndAc>
      <p:stSnd>
        <p:snd r:embed="rId1" name="laser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D531-36F0-42B4-8F50-23F1CCF35A91}" type="datetimeFigureOut">
              <a:rPr lang="es-ES" smtClean="0"/>
              <a:pPr/>
              <a:t>26/03/2012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AB57-481C-47B9-87CC-2F71634462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sndAc>
      <p:stSnd>
        <p:snd r:embed="rId1" name="laser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D531-36F0-42B4-8F50-23F1CCF35A91}" type="datetimeFigureOut">
              <a:rPr lang="es-ES" smtClean="0"/>
              <a:pPr/>
              <a:t>26/03/2012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AB57-481C-47B9-87CC-2F71634462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sndAc>
      <p:stSnd>
        <p:snd r:embed="rId1" name="laser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D531-36F0-42B4-8F50-23F1CCF35A91}" type="datetimeFigureOut">
              <a:rPr lang="es-ES" smtClean="0"/>
              <a:pPr/>
              <a:t>26/03/2012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AB57-481C-47B9-87CC-2F71634462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sndAc>
      <p:stSnd>
        <p:snd r:embed="rId1" name="laser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D531-36F0-42B4-8F50-23F1CCF35A91}" type="datetimeFigureOut">
              <a:rPr lang="es-ES" smtClean="0"/>
              <a:pPr/>
              <a:t>26/03/2012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AB57-481C-47B9-87CC-2F71634462E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ransition>
    <p:sndAc>
      <p:stSnd>
        <p:snd r:embed="rId1" name="laser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D531-36F0-42B4-8F50-23F1CCF35A91}" type="datetimeFigureOut">
              <a:rPr lang="es-ES" smtClean="0"/>
              <a:pPr/>
              <a:t>26/03/2012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AB57-481C-47B9-87CC-2F71634462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sndAc>
      <p:stSnd>
        <p:snd r:embed="rId1" name="laser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D531-36F0-42B4-8F50-23F1CCF35A91}" type="datetimeFigureOut">
              <a:rPr lang="es-ES" smtClean="0"/>
              <a:pPr/>
              <a:t>26/03/2012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AB57-481C-47B9-87CC-2F71634462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sndAc>
      <p:stSnd>
        <p:snd r:embed="rId1" name="laser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D531-36F0-42B4-8F50-23F1CCF35A91}" type="datetimeFigureOut">
              <a:rPr lang="es-ES" smtClean="0"/>
              <a:pPr/>
              <a:t>26/03/2012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AB57-481C-47B9-87CC-2F71634462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sndAc>
      <p:stSnd>
        <p:snd r:embed="rId1" name="laser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D531-36F0-42B4-8F50-23F1CCF35A91}" type="datetimeFigureOut">
              <a:rPr lang="es-ES" smtClean="0"/>
              <a:pPr/>
              <a:t>26/03/2012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AB57-481C-47B9-87CC-2F71634462E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>
    <p:sndAc>
      <p:stSnd>
        <p:snd r:embed="rId1" name="laser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D531-36F0-42B4-8F50-23F1CCF35A91}" type="datetimeFigureOut">
              <a:rPr lang="es-ES" smtClean="0"/>
              <a:pPr/>
              <a:t>26/03/2012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AB57-481C-47B9-87CC-2F71634462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sndAc>
      <p:stSnd>
        <p:snd r:embed="rId1" name="laser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A92D531-36F0-42B4-8F50-23F1CCF35A91}" type="datetimeFigureOut">
              <a:rPr lang="es-ES" smtClean="0"/>
              <a:pPr/>
              <a:t>26/03/2012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FB9AB57-481C-47B9-87CC-2F71634462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ndAc>
      <p:stSnd>
        <p:snd r:embed="rId13" name="laser.wav"/>
      </p:stSnd>
    </p:sndAc>
  </p:transition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Apuntes Básicos sobre Administración Industrial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672216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s-ES" sz="1900" dirty="0" smtClean="0"/>
              <a:t>Centro Universitario de Oriente.</a:t>
            </a:r>
          </a:p>
          <a:p>
            <a:pPr algn="ctr"/>
            <a:r>
              <a:rPr lang="es-ES" sz="1900" dirty="0" smtClean="0"/>
              <a:t>Universidad de San </a:t>
            </a:r>
            <a:r>
              <a:rPr lang="es-ES" sz="1900" dirty="0" smtClean="0"/>
              <a:t>C</a:t>
            </a:r>
            <a:r>
              <a:rPr lang="es-ES" sz="1900" dirty="0" smtClean="0"/>
              <a:t>arlos de</a:t>
            </a:r>
          </a:p>
          <a:p>
            <a:pPr algn="ctr"/>
            <a:r>
              <a:rPr lang="es-ES" sz="1900" dirty="0" smtClean="0"/>
              <a:t> Guatemala.</a:t>
            </a:r>
          </a:p>
          <a:p>
            <a:r>
              <a:rPr lang="es-ES" sz="1900" dirty="0" smtClean="0"/>
              <a:t>Jon </a:t>
            </a:r>
            <a:r>
              <a:rPr lang="es-ES" sz="1900" dirty="0" smtClean="0"/>
              <a:t>Kraker Rolz Bennett.</a:t>
            </a:r>
          </a:p>
          <a:p>
            <a:r>
              <a:rPr lang="es-ES" sz="1900" dirty="0" smtClean="0"/>
              <a:t>Versión I.</a:t>
            </a:r>
          </a:p>
          <a:p>
            <a:r>
              <a:rPr lang="es-ES" sz="1900" dirty="0" smtClean="0"/>
              <a:t>Año </a:t>
            </a:r>
            <a:r>
              <a:rPr lang="es-ES" sz="1900" dirty="0" smtClean="0"/>
              <a:t>2012.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680223067"/>
      </p:ext>
    </p:extLst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89168"/>
          </a:xfrm>
        </p:spPr>
        <p:txBody>
          <a:bodyPr>
            <a:normAutofit/>
          </a:bodyPr>
          <a:lstStyle/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CUNORI/USAC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1988840"/>
            <a:ext cx="6777317" cy="432048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s-ES" sz="1600" dirty="0" smtClean="0"/>
              <a:t>El Proceso Administrativo en el Área de la Producción Empresarial:</a:t>
            </a:r>
          </a:p>
          <a:p>
            <a:pPr marL="68580" indent="0">
              <a:buNone/>
            </a:pPr>
            <a:endParaRPr lang="es-ES" sz="1600" dirty="0" smtClean="0"/>
          </a:p>
          <a:p>
            <a:pPr marL="68580" indent="0">
              <a:buNone/>
            </a:pPr>
            <a:r>
              <a:rPr lang="es-ES" sz="1600" dirty="0" smtClean="0"/>
              <a:t>Mecánica Administrativa o Subsistema de </a:t>
            </a:r>
            <a:r>
              <a:rPr lang="es-ES" sz="1600" dirty="0"/>
              <a:t>P</a:t>
            </a:r>
            <a:r>
              <a:rPr lang="es-ES" sz="1600" dirty="0" smtClean="0"/>
              <a:t>royectos Industriales:</a:t>
            </a:r>
          </a:p>
          <a:p>
            <a:pPr marL="68580" indent="0">
              <a:buNone/>
            </a:pPr>
            <a:r>
              <a:rPr lang="es-ES" sz="1600" dirty="0" smtClean="0"/>
              <a:t>Planeación: Consiste en estimar el plan de trabajo industrial que se debe ejecutar para el alcance de los objetivos empresariales.</a:t>
            </a:r>
          </a:p>
          <a:p>
            <a:pPr marL="68580" indent="0">
              <a:buNone/>
            </a:pPr>
            <a:r>
              <a:rPr lang="es-ES" sz="1600" dirty="0" smtClean="0"/>
              <a:t>Organización: Establece la estructura organizacional empresarial, específicamente del área de la producción para el alcance de los resultados deseados.</a:t>
            </a:r>
          </a:p>
          <a:p>
            <a:pPr marL="68580" indent="0">
              <a:buNone/>
            </a:pPr>
            <a:r>
              <a:rPr lang="es-ES" sz="1600" dirty="0" smtClean="0"/>
              <a:t>Dinámica Administrativa o Subsistema de Explotación Industrial:</a:t>
            </a:r>
          </a:p>
          <a:p>
            <a:pPr marL="68580" indent="0">
              <a:buNone/>
            </a:pPr>
            <a:r>
              <a:rPr lang="es-ES" sz="1600" dirty="0" smtClean="0"/>
              <a:t>Integración: Integra al área de producción el recurso humano, material y asigna el presupuesto financiero para la ejecución de las actividades productoras.</a:t>
            </a:r>
          </a:p>
          <a:p>
            <a:pPr marL="68580" indent="0">
              <a:buNone/>
            </a:pPr>
            <a:r>
              <a:rPr lang="es-ES" sz="1600" dirty="0" smtClean="0"/>
              <a:t>Dirección: Establece las características y estilo de liderazgo, para la conducción de las actividades de producción.</a:t>
            </a:r>
          </a:p>
          <a:p>
            <a:pPr marL="68580" indent="0">
              <a:buNone/>
            </a:pPr>
            <a:r>
              <a:rPr lang="es-ES" sz="1600" dirty="0" smtClean="0"/>
              <a:t>Control: Establece los sistemas de control, supervisión y fiscalización del área de producción empresarial.</a:t>
            </a:r>
          </a:p>
          <a:p>
            <a:pPr marL="68580" indent="0">
              <a:buNone/>
            </a:pPr>
            <a:endParaRPr lang="es-ES" sz="1600" dirty="0" smtClean="0"/>
          </a:p>
          <a:p>
            <a:pPr>
              <a:buFont typeface="Wingdings" pitchFamily="2" charset="2"/>
              <a:buChar char="Ø"/>
            </a:pPr>
            <a:endParaRPr lang="es-ES" sz="1600" dirty="0" smtClean="0"/>
          </a:p>
        </p:txBody>
      </p:sp>
    </p:spTree>
    <p:extLst>
      <p:ext uri="{BB962C8B-B14F-4D97-AF65-F5344CB8AC3E}">
        <p14:creationId xmlns:p14="http://schemas.microsoft.com/office/powerpoint/2010/main" xmlns="" val="2836668394"/>
      </p:ext>
    </p:extLst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1080120"/>
          </a:xfrm>
        </p:spPr>
        <p:txBody>
          <a:bodyPr>
            <a:normAutofit/>
          </a:bodyPr>
          <a:lstStyle/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CUNORI/USAC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1600" dirty="0" smtClean="0">
                <a:solidFill>
                  <a:schemeClr val="tx1"/>
                </a:solidFill>
              </a:rPr>
              <a:t>Definición de Planeación </a:t>
            </a:r>
            <a:r>
              <a:rPr lang="es-ES" sz="1600" dirty="0">
                <a:solidFill>
                  <a:schemeClr val="tx1"/>
                </a:solidFill>
              </a:rPr>
              <a:t>E</a:t>
            </a:r>
            <a:r>
              <a:rPr lang="es-ES" sz="1600" dirty="0" smtClean="0">
                <a:solidFill>
                  <a:schemeClr val="tx1"/>
                </a:solidFill>
              </a:rPr>
              <a:t>stratégica Industrial: </a:t>
            </a:r>
          </a:p>
          <a:p>
            <a:pPr marL="68580" indent="0">
              <a:buNone/>
            </a:pPr>
            <a:r>
              <a:rPr lang="es-ES" sz="1600" dirty="0" smtClean="0">
                <a:solidFill>
                  <a:schemeClr val="tx1"/>
                </a:solidFill>
              </a:rPr>
              <a:t>La</a:t>
            </a:r>
            <a:r>
              <a:rPr lang="es-ES" sz="1600" dirty="0">
                <a:solidFill>
                  <a:schemeClr val="tx1"/>
                </a:solidFill>
              </a:rPr>
              <a:t> </a:t>
            </a:r>
            <a:r>
              <a:rPr lang="es-ES" sz="1600" dirty="0" smtClean="0">
                <a:solidFill>
                  <a:schemeClr val="tx1"/>
                </a:solidFill>
              </a:rPr>
              <a:t>Planeación Estratégica</a:t>
            </a:r>
            <a:r>
              <a:rPr lang="es-ES" sz="1600" dirty="0">
                <a:solidFill>
                  <a:schemeClr val="tx1"/>
                </a:solidFill>
              </a:rPr>
              <a:t> I</a:t>
            </a:r>
            <a:r>
              <a:rPr lang="es-ES" sz="1600" dirty="0" smtClean="0">
                <a:solidFill>
                  <a:schemeClr val="tx1"/>
                </a:solidFill>
              </a:rPr>
              <a:t>ndustrial, es </a:t>
            </a:r>
            <a:r>
              <a:rPr lang="es-ES" sz="1600" dirty="0">
                <a:solidFill>
                  <a:schemeClr val="tx1"/>
                </a:solidFill>
              </a:rPr>
              <a:t>la elaboración, desarrollo y puesta en marcha de distintos planes operativos por parte de </a:t>
            </a:r>
            <a:r>
              <a:rPr lang="es-ES" sz="1600" dirty="0" smtClean="0">
                <a:solidFill>
                  <a:schemeClr val="tx1"/>
                </a:solidFill>
              </a:rPr>
              <a:t>una empresa u organización económico/social, con </a:t>
            </a:r>
            <a:r>
              <a:rPr lang="es-ES" sz="1600" dirty="0">
                <a:solidFill>
                  <a:schemeClr val="tx1"/>
                </a:solidFill>
              </a:rPr>
              <a:t>la intención de alcanzar </a:t>
            </a:r>
            <a:r>
              <a:rPr lang="es-ES" sz="1600" dirty="0" smtClean="0">
                <a:solidFill>
                  <a:schemeClr val="tx1"/>
                </a:solidFill>
              </a:rPr>
              <a:t>objetivos de producción </a:t>
            </a:r>
            <a:r>
              <a:rPr lang="es-ES" sz="1600" dirty="0">
                <a:solidFill>
                  <a:schemeClr val="tx1"/>
                </a:solidFill>
              </a:rPr>
              <a:t>y metas planteadas. Estos planes pueden ser a corto, mediano o largo plazo.</a:t>
            </a:r>
            <a:endParaRPr lang="es-ES" sz="1600" dirty="0" smtClean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es-ES" sz="1600" dirty="0">
                <a:solidFill>
                  <a:srgbClr val="6A5E4C"/>
                </a:solidFill>
              </a:rPr>
              <a:t>Los planes estratégicos </a:t>
            </a:r>
            <a:r>
              <a:rPr lang="es-ES" sz="1600" dirty="0" smtClean="0">
                <a:solidFill>
                  <a:srgbClr val="6A5E4C"/>
                </a:solidFill>
              </a:rPr>
              <a:t>industriales, cuentan </a:t>
            </a:r>
            <a:r>
              <a:rPr lang="es-ES" sz="1600" dirty="0">
                <a:solidFill>
                  <a:srgbClr val="6A5E4C"/>
                </a:solidFill>
              </a:rPr>
              <a:t>con un </a:t>
            </a:r>
            <a:r>
              <a:rPr lang="es-ES" sz="1600" dirty="0" smtClean="0">
                <a:solidFill>
                  <a:srgbClr val="6A5E4C"/>
                </a:solidFill>
              </a:rPr>
              <a:t>proceso, programático presupuestado, para el alcance con eficiencia y eficacia de los resultados de producción esperados, por </a:t>
            </a:r>
            <a:r>
              <a:rPr lang="es-ES" sz="1600" dirty="0">
                <a:solidFill>
                  <a:srgbClr val="6A5E4C"/>
                </a:solidFill>
              </a:rPr>
              <a:t>lo que es esencial la correcta determinación de los </a:t>
            </a:r>
            <a:r>
              <a:rPr lang="es-ES" sz="1600" dirty="0" smtClean="0">
                <a:solidFill>
                  <a:srgbClr val="6A5E4C"/>
                </a:solidFill>
              </a:rPr>
              <a:t>objetivos y otros componentes fundamentales de la etapa de la planeación administrativa,  </a:t>
            </a:r>
            <a:r>
              <a:rPr lang="es-ES" sz="1600" dirty="0">
                <a:solidFill>
                  <a:srgbClr val="6A5E4C"/>
                </a:solidFill>
              </a:rPr>
              <a:t>a cumplir. </a:t>
            </a:r>
            <a:endParaRPr lang="es-ES" sz="1600" dirty="0" smtClean="0">
              <a:solidFill>
                <a:srgbClr val="6A5E4C"/>
              </a:solidFill>
            </a:endParaRPr>
          </a:p>
          <a:p>
            <a:pPr marL="68580" indent="0">
              <a:buNone/>
            </a:pPr>
            <a:r>
              <a:rPr lang="es-ES" sz="1600" dirty="0" smtClean="0">
                <a:solidFill>
                  <a:srgbClr val="6A5E4C"/>
                </a:solidFill>
              </a:rPr>
              <a:t>De </a:t>
            </a:r>
            <a:r>
              <a:rPr lang="es-ES" sz="1600" dirty="0">
                <a:solidFill>
                  <a:srgbClr val="6A5E4C"/>
                </a:solidFill>
              </a:rPr>
              <a:t>lo contrario, </a:t>
            </a:r>
            <a:r>
              <a:rPr lang="es-ES" sz="1600" dirty="0" smtClean="0">
                <a:solidFill>
                  <a:srgbClr val="6A5E4C"/>
                </a:solidFill>
              </a:rPr>
              <a:t> </a:t>
            </a:r>
            <a:r>
              <a:rPr lang="es-ES" sz="1600" dirty="0">
                <a:solidFill>
                  <a:srgbClr val="6A5E4C"/>
                </a:solidFill>
              </a:rPr>
              <a:t>la </a:t>
            </a:r>
            <a:r>
              <a:rPr lang="es-ES" sz="1600" dirty="0" smtClean="0">
                <a:solidFill>
                  <a:srgbClr val="6A5E4C"/>
                </a:solidFill>
              </a:rPr>
              <a:t>Planeación Estratégica Industrial, falla.</a:t>
            </a:r>
            <a:endParaRPr lang="es-E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7395069"/>
      </p:ext>
    </p:extLst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1008112"/>
          </a:xfrm>
        </p:spPr>
        <p:txBody>
          <a:bodyPr>
            <a:normAutofit/>
          </a:bodyPr>
          <a:lstStyle/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CUNORI/USAC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453650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1600" dirty="0" smtClean="0"/>
              <a:t>Componentes Fundamentales de la </a:t>
            </a:r>
            <a:r>
              <a:rPr lang="es-ES" sz="1600" dirty="0"/>
              <a:t>P</a:t>
            </a:r>
            <a:r>
              <a:rPr lang="es-ES" sz="1600" dirty="0" smtClean="0"/>
              <a:t>laneación </a:t>
            </a:r>
            <a:r>
              <a:rPr lang="es-ES" sz="1600" dirty="0"/>
              <a:t>E</a:t>
            </a:r>
            <a:r>
              <a:rPr lang="es-ES" sz="1600" dirty="0" smtClean="0"/>
              <a:t>stratégica Empresarial:</a:t>
            </a:r>
          </a:p>
          <a:p>
            <a:pPr marL="68580" indent="0">
              <a:buFont typeface="Wingdings" pitchFamily="2" charset="2"/>
              <a:buNone/>
            </a:pPr>
            <a:r>
              <a:rPr lang="es-ES" sz="1600" dirty="0" smtClean="0"/>
              <a:t>Objetivos:</a:t>
            </a:r>
            <a:r>
              <a:rPr lang="es-ES" sz="1600" baseline="0" dirty="0" smtClean="0"/>
              <a:t> Son los resultados que la empresa desea alcanzar, utilizando un sistema específico de producción, tecnología de la producción, logística adecuada de recursos humanos e insumos materiales y financieros.</a:t>
            </a:r>
          </a:p>
          <a:p>
            <a:pPr marL="68580" indent="0">
              <a:buFont typeface="Wingdings" pitchFamily="2" charset="2"/>
              <a:buNone/>
            </a:pPr>
            <a:r>
              <a:rPr lang="es-ES" sz="1600" dirty="0" smtClean="0"/>
              <a:t>Proceso: Es la metodología de trabajo industrial que se utilizará para el alcance de los objetivos/resultados en el área de producción.</a:t>
            </a:r>
          </a:p>
          <a:p>
            <a:pPr marL="68580" indent="0">
              <a:buFont typeface="Wingdings" pitchFamily="2" charset="2"/>
              <a:buNone/>
            </a:pPr>
            <a:r>
              <a:rPr lang="es-ES" sz="1600" dirty="0" smtClean="0"/>
              <a:t>Programa: Es el tiempo necesario, para el cumplimiento del proceso industrial y alcance de los objetivos/resultados industriales.</a:t>
            </a:r>
          </a:p>
          <a:p>
            <a:pPr marL="68580" indent="0">
              <a:buFont typeface="Wingdings" pitchFamily="2" charset="2"/>
              <a:buNone/>
            </a:pPr>
            <a:r>
              <a:rPr lang="es-ES" sz="1600" dirty="0" smtClean="0"/>
              <a:t>Presupuesto: Es el plan financiero o soporte de capital (K), necesario para alcanzar los objetivos/resultados industriales, a través de utilizar un proceso metodológico de trabajo fabril programático.</a:t>
            </a:r>
          </a:p>
          <a:p>
            <a:pPr marL="68580" lvl="0" indent="0">
              <a:buClr>
                <a:srgbClr val="94C600"/>
              </a:buClr>
              <a:buNone/>
            </a:pPr>
            <a:r>
              <a:rPr lang="es-ES" sz="1700" dirty="0">
                <a:solidFill>
                  <a:srgbClr val="3E3D2D"/>
                </a:solidFill>
              </a:rPr>
              <a:t>Estrategias Industriales: Son los objetivos puestos en acción.</a:t>
            </a:r>
          </a:p>
          <a:p>
            <a:pPr marL="68580" indent="0">
              <a:buNone/>
            </a:pP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xmlns="" val="1858513473"/>
      </p:ext>
    </p:extLst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864096"/>
          </a:xfrm>
        </p:spPr>
        <p:txBody>
          <a:bodyPr>
            <a:normAutofit/>
          </a:bodyPr>
          <a:lstStyle/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CUNORI/USAC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608512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endParaRPr lang="es-ES" dirty="0"/>
          </a:p>
          <a:p>
            <a:pPr>
              <a:buFont typeface="Wingdings" pitchFamily="2" charset="2"/>
              <a:buChar char="Ø"/>
            </a:pPr>
            <a:r>
              <a:rPr lang="es-ES" sz="1600" dirty="0" smtClean="0"/>
              <a:t>Compendio de Planeación Estratégica de la Producción:</a:t>
            </a:r>
          </a:p>
          <a:p>
            <a:pPr marL="68580" indent="0">
              <a:buNone/>
            </a:pPr>
            <a:r>
              <a:rPr lang="es-ES" sz="1600" dirty="0" smtClean="0"/>
              <a:t>Consiste en establecer los planes secuenciales de transformación productiva, para la fabricación de los bienes, productos y artículos necesarios que demanda la población, para satisfacción de sus necesidades.</a:t>
            </a:r>
          </a:p>
          <a:p>
            <a:pPr marL="68580" indent="0">
              <a:buNone/>
            </a:pPr>
            <a:r>
              <a:rPr lang="es-ES" sz="1600" dirty="0" smtClean="0"/>
              <a:t>Objetivos: Fines o metas de producción, que se factibilizan en una planta industrial, de acuerdo con la oferta y demanda del mercado.</a:t>
            </a:r>
          </a:p>
          <a:p>
            <a:pPr marL="68580" indent="0">
              <a:buNone/>
            </a:pPr>
            <a:r>
              <a:rPr lang="es-ES" sz="1600" dirty="0" smtClean="0"/>
              <a:t>Procedimiento: metodología secuencial y racional de trabajo para el alcance de los objetivos industriales.</a:t>
            </a:r>
          </a:p>
          <a:p>
            <a:pPr marL="68580" indent="0">
              <a:buNone/>
            </a:pPr>
            <a:r>
              <a:rPr lang="es-ES" sz="1600" dirty="0" smtClean="0"/>
              <a:t>Programa: Tiempo necesario establecido para el cumplimiento de los procedimientos de trabajo industrial.</a:t>
            </a:r>
          </a:p>
          <a:p>
            <a:pPr marL="68580" indent="0">
              <a:buNone/>
            </a:pPr>
            <a:r>
              <a:rPr lang="es-ES" sz="1600" dirty="0" smtClean="0"/>
              <a:t>Presupuesto: Plan financiero necesario para capitalizar los procedimientos programáticos industriales.</a:t>
            </a:r>
          </a:p>
          <a:p>
            <a:pPr marL="68580" indent="0">
              <a:buNone/>
            </a:pPr>
            <a:r>
              <a:rPr lang="es-ES" sz="1600" dirty="0" smtClean="0"/>
              <a:t>Estrategias Industriales: Son los objetivos de una industria puestos en acción.</a:t>
            </a:r>
            <a:endParaRPr lang="es-ES" sz="1600" dirty="0"/>
          </a:p>
          <a:p>
            <a:pPr marL="68580" indent="0">
              <a:buNone/>
            </a:pPr>
            <a:endParaRPr lang="es-ES" sz="1400" dirty="0" smtClean="0"/>
          </a:p>
          <a:p>
            <a:pPr marL="68580" indent="0">
              <a:buNone/>
            </a:pPr>
            <a:endParaRPr lang="es-ES" sz="1400" dirty="0" smtClean="0"/>
          </a:p>
          <a:p>
            <a:pPr marL="68580" indent="0">
              <a:buNone/>
            </a:pP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xmlns="" val="2850614355"/>
      </p:ext>
    </p:extLst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1152128"/>
          </a:xfrm>
        </p:spPr>
        <p:txBody>
          <a:bodyPr>
            <a:normAutofit/>
          </a:bodyPr>
          <a:lstStyle/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CUNORI/USAC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endParaRPr lang="es-ES" sz="1700" dirty="0" smtClean="0"/>
          </a:p>
          <a:p>
            <a:pPr>
              <a:buFont typeface="Wingdings" pitchFamily="2" charset="2"/>
              <a:buChar char="Ø"/>
            </a:pPr>
            <a:r>
              <a:rPr lang="es-ES" sz="1800" dirty="0" smtClean="0"/>
              <a:t>Otras Áreas Importantes en el Estudio y Análisis de la Planeación y Control de la Producción:</a:t>
            </a:r>
          </a:p>
          <a:p>
            <a:pPr marL="68580" indent="0">
              <a:buNone/>
            </a:pPr>
            <a:r>
              <a:rPr lang="es-ES" sz="1800" dirty="0" smtClean="0"/>
              <a:t>Predicción de la Demanda: Quien planea la producción, necesita tener una idea de la cantidad de artículos que son demandados por la población consumidora.</a:t>
            </a:r>
          </a:p>
          <a:p>
            <a:pPr marL="68580" indent="0">
              <a:buNone/>
            </a:pPr>
            <a:r>
              <a:rPr lang="es-ES" sz="1800" dirty="0" smtClean="0"/>
              <a:t>Predicción de la Oferta: Quien planea la producción, necesita tener una idea de la oferta dada en un mercado, en relación al producto o artículo que se desea colocar a disposición de la población consumidora.</a:t>
            </a:r>
          </a:p>
          <a:p>
            <a:pPr marL="68580" indent="0">
              <a:buNone/>
            </a:pP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xmlns="" val="2919499798"/>
      </p:ext>
    </p:extLst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1080120"/>
          </a:xfrm>
        </p:spPr>
        <p:txBody>
          <a:bodyPr>
            <a:normAutofit/>
          </a:bodyPr>
          <a:lstStyle/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CUNORI/USAC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1916832"/>
            <a:ext cx="6777317" cy="4320480"/>
          </a:xfrm>
        </p:spPr>
        <p:txBody>
          <a:bodyPr>
            <a:normAutofit fontScale="92500" lnSpcReduction="10000"/>
          </a:bodyPr>
          <a:lstStyle/>
          <a:p>
            <a:pPr marL="68580" lvl="0" indent="0">
              <a:buClr>
                <a:srgbClr val="94C600"/>
              </a:buClr>
              <a:buNone/>
            </a:pPr>
            <a:r>
              <a:rPr lang="es-ES" sz="1600" dirty="0">
                <a:solidFill>
                  <a:srgbClr val="3E3D2D"/>
                </a:solidFill>
              </a:rPr>
              <a:t>Para </a:t>
            </a:r>
            <a:r>
              <a:rPr lang="es-ES" sz="1600" dirty="0" smtClean="0">
                <a:solidFill>
                  <a:srgbClr val="3E3D2D"/>
                </a:solidFill>
              </a:rPr>
              <a:t>consolidar la información pertinente sobre aspectos de oferta y demanda en el mercado, se </a:t>
            </a:r>
            <a:r>
              <a:rPr lang="es-ES" sz="1600" dirty="0">
                <a:solidFill>
                  <a:srgbClr val="3E3D2D"/>
                </a:solidFill>
              </a:rPr>
              <a:t>pueden realizar algunos ejercicios administrativos que fortalecerán las predicciones de </a:t>
            </a:r>
            <a:r>
              <a:rPr lang="es-ES" sz="1600" dirty="0" smtClean="0">
                <a:solidFill>
                  <a:srgbClr val="3E3D2D"/>
                </a:solidFill>
              </a:rPr>
              <a:t>población consumidora:</a:t>
            </a:r>
          </a:p>
          <a:p>
            <a:pPr marL="68580" lvl="0" indent="0">
              <a:buClr>
                <a:srgbClr val="94C600"/>
              </a:buClr>
              <a:buNone/>
            </a:pPr>
            <a:r>
              <a:rPr lang="es-ES" sz="1600" dirty="0" smtClean="0">
                <a:solidFill>
                  <a:srgbClr val="3E3D2D"/>
                </a:solidFill>
              </a:rPr>
              <a:t>Examen de Tendencias Históricas: </a:t>
            </a:r>
          </a:p>
          <a:p>
            <a:pPr marL="68580" lvl="0" indent="0">
              <a:buClr>
                <a:srgbClr val="94C600"/>
              </a:buClr>
              <a:buNone/>
            </a:pPr>
            <a:r>
              <a:rPr lang="es-ES" sz="1600" dirty="0" smtClean="0">
                <a:solidFill>
                  <a:srgbClr val="3E3D2D"/>
                </a:solidFill>
              </a:rPr>
              <a:t>Se refiere al comportamiento histórico de un mercado, en relación a la oferta y demanda de un artículo en especial, por ejemplo en los últimos cinco años (Examen de registros pasados).</a:t>
            </a:r>
          </a:p>
          <a:p>
            <a:pPr marL="68580" lvl="0" indent="0">
              <a:buClr>
                <a:srgbClr val="94C600"/>
              </a:buClr>
              <a:buNone/>
            </a:pPr>
            <a:r>
              <a:rPr lang="es-ES" sz="1600" dirty="0" smtClean="0">
                <a:solidFill>
                  <a:srgbClr val="3E3D2D"/>
                </a:solidFill>
              </a:rPr>
              <a:t>Modelos Econométricos:</a:t>
            </a:r>
          </a:p>
          <a:p>
            <a:pPr marL="68580" lvl="0" indent="0">
              <a:buClr>
                <a:srgbClr val="94C600"/>
              </a:buClr>
              <a:buNone/>
            </a:pPr>
            <a:r>
              <a:rPr lang="es-ES" sz="1600" dirty="0" smtClean="0">
                <a:solidFill>
                  <a:srgbClr val="3E3D2D"/>
                </a:solidFill>
              </a:rPr>
              <a:t>Un modelo econométrico, es un conjunto de ecuaciones simultaneas, que tratan de establecer y medir el nivel de la demanda: oferta</a:t>
            </a:r>
            <a:r>
              <a:rPr lang="es-ES" sz="1600" dirty="0">
                <a:solidFill>
                  <a:srgbClr val="3E3D2D"/>
                </a:solidFill>
              </a:rPr>
              <a:t>;</a:t>
            </a:r>
            <a:r>
              <a:rPr lang="es-ES" sz="1600" dirty="0" smtClean="0">
                <a:solidFill>
                  <a:srgbClr val="3E3D2D"/>
                </a:solidFill>
              </a:rPr>
              <a:t> precios; poder de compra; tendencia de gustos en el mercado; etc.</a:t>
            </a:r>
          </a:p>
          <a:p>
            <a:pPr marL="68580" lvl="0" indent="0">
              <a:buClr>
                <a:srgbClr val="94C600"/>
              </a:buClr>
              <a:buNone/>
            </a:pPr>
            <a:r>
              <a:rPr lang="es-ES" sz="1600" dirty="0" smtClean="0">
                <a:solidFill>
                  <a:srgbClr val="3E3D2D"/>
                </a:solidFill>
              </a:rPr>
              <a:t>Técnicas de Predicción:</a:t>
            </a:r>
          </a:p>
          <a:p>
            <a:pPr marL="68580" lvl="0" indent="0">
              <a:buClr>
                <a:srgbClr val="94C600"/>
              </a:buClr>
              <a:buNone/>
            </a:pPr>
            <a:r>
              <a:rPr lang="es-ES" sz="1600" dirty="0" smtClean="0">
                <a:solidFill>
                  <a:srgbClr val="3E3D2D"/>
                </a:solidFill>
              </a:rPr>
              <a:t>Los enfoque estadísticos, ayudan a establecer predicciones sobre el comportamiento de lo oferta; demanda; clientes; tendencia en el mercado; etc., las cuales pueden ser: Subjetivas canto estén basadas mas en aspectos de intuición personal y datos cualitativos de mercado y Objetivas, cuanto mas estén basadas en ejercicios cuantitativo/estadísticos y econométricos de mercado.</a:t>
            </a:r>
          </a:p>
          <a:p>
            <a:pPr marL="68580" lvl="0" indent="0">
              <a:buClr>
                <a:srgbClr val="94C600"/>
              </a:buClr>
              <a:buNone/>
            </a:pPr>
            <a:endParaRPr lang="es-ES" sz="1600" dirty="0" smtClean="0">
              <a:solidFill>
                <a:srgbClr val="3E3D2D"/>
              </a:solidFill>
            </a:endParaRPr>
          </a:p>
          <a:p>
            <a:pPr marL="68580" lvl="0" indent="0">
              <a:buClr>
                <a:srgbClr val="94C600"/>
              </a:buClr>
              <a:buNone/>
            </a:pPr>
            <a:endParaRPr lang="es-ES" sz="1600" dirty="0" smtClean="0">
              <a:solidFill>
                <a:srgbClr val="3E3D2D"/>
              </a:solidFill>
            </a:endParaRPr>
          </a:p>
          <a:p>
            <a:pPr marL="68580" lvl="0" indent="0">
              <a:buClr>
                <a:srgbClr val="94C600"/>
              </a:buClr>
              <a:buNone/>
            </a:pPr>
            <a:endParaRPr lang="es-ES" sz="1600" dirty="0" smtClean="0">
              <a:solidFill>
                <a:srgbClr val="3E3D2D"/>
              </a:solidFill>
            </a:endParaRPr>
          </a:p>
          <a:p>
            <a:pPr marL="68580" lvl="0" indent="0">
              <a:buClr>
                <a:srgbClr val="94C600"/>
              </a:buClr>
              <a:buNone/>
            </a:pPr>
            <a:endParaRPr lang="es-ES" sz="1600" dirty="0">
              <a:solidFill>
                <a:srgbClr val="3E3D2D"/>
              </a:solidFill>
            </a:endParaRPr>
          </a:p>
          <a:p>
            <a:pPr marL="68580" lvl="0" indent="0">
              <a:buClr>
                <a:srgbClr val="94C600"/>
              </a:buClr>
              <a:buNone/>
            </a:pPr>
            <a:endParaRPr lang="es-ES" sz="1500" dirty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190814028"/>
      </p:ext>
    </p:extLst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1008112"/>
          </a:xfrm>
        </p:spPr>
        <p:txBody>
          <a:bodyPr>
            <a:normAutofit/>
          </a:bodyPr>
          <a:lstStyle/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CUNORI/USAC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446449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1600" dirty="0" smtClean="0"/>
              <a:t>Sistemas de Producción:</a:t>
            </a:r>
          </a:p>
          <a:p>
            <a:pPr marL="68580" indent="0">
              <a:buNone/>
            </a:pPr>
            <a:r>
              <a:rPr lang="es-ES" sz="1600" dirty="0" smtClean="0"/>
              <a:t>Una vez establecida la predicción de oferta y demanda en el mercado, es necesario comenzar a trabajar en la estructura del sistema de producción que se utilizará para la fabricación del artículo o bien demandado.</a:t>
            </a:r>
          </a:p>
          <a:p>
            <a:pPr marL="68580" indent="0">
              <a:buNone/>
            </a:pPr>
            <a:r>
              <a:rPr lang="es-ES" sz="1600" dirty="0" smtClean="0"/>
              <a:t>En ese sentido partimos del dos Sistemas de Producción:</a:t>
            </a:r>
          </a:p>
          <a:p>
            <a:pPr marL="68580" indent="0">
              <a:buNone/>
            </a:pPr>
            <a:r>
              <a:rPr lang="es-ES" sz="1600" dirty="0" smtClean="0"/>
              <a:t>Sistema de Producción Continua:</a:t>
            </a:r>
          </a:p>
          <a:p>
            <a:pPr marL="68580" indent="0">
              <a:buNone/>
            </a:pPr>
            <a:r>
              <a:rPr lang="es-ES" sz="1600" dirty="0" smtClean="0"/>
              <a:t>Que como su nombre lo indica, esta organizado para la producción continua de un producto específico, dicho en otras palabras: </a:t>
            </a:r>
            <a:r>
              <a:rPr lang="es-ES" sz="1600" dirty="0">
                <a:solidFill>
                  <a:srgbClr val="000000"/>
                </a:solidFill>
              </a:rPr>
              <a:t>Este sistema es el empleado por las empresas que producen un determinado producto, sin </a:t>
            </a:r>
            <a:r>
              <a:rPr lang="es-ES" sz="1600" dirty="0" smtClean="0">
                <a:solidFill>
                  <a:srgbClr val="000000"/>
                </a:solidFill>
              </a:rPr>
              <a:t>cambios</a:t>
            </a:r>
            <a:r>
              <a:rPr lang="es-ES" sz="1600" dirty="0">
                <a:solidFill>
                  <a:srgbClr val="000000"/>
                </a:solidFill>
              </a:rPr>
              <a:t>, por un largo período. El ritmo de producción es acelerado y las operaciones se ejecutan sin interrupción. Como el producto es el mismo, el proceso de producción no sufre cambios seguidos y puede ser perfeccionado continuamente.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xmlns="" val="2239552272"/>
      </p:ext>
    </p:extLst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1008112"/>
          </a:xfrm>
        </p:spPr>
        <p:txBody>
          <a:bodyPr>
            <a:normAutofit/>
          </a:bodyPr>
          <a:lstStyle/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CUNORI/USAC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s-ES" sz="1800" dirty="0" smtClean="0"/>
              <a:t>Sistemas de Producción Intermitentes o por Órdenes:</a:t>
            </a:r>
            <a:r>
              <a:rPr lang="es-ES" sz="1800" dirty="0"/>
              <a:t/>
            </a:r>
            <a:br>
              <a:rPr lang="es-ES" sz="1800" dirty="0"/>
            </a:br>
            <a:r>
              <a:rPr lang="es-ES" sz="1800" dirty="0">
                <a:solidFill>
                  <a:srgbClr val="333333"/>
                </a:solidFill>
              </a:rPr>
              <a:t>En esta clasificación se incluyen aquellas industrias en las que la producción se lleva a cuando existe in pedido especifico del cliente. Este tipo de producción es, por lo general, llevada cabo en talleres y se caracteriza por actividades de corta duración, bajo volumen y producto a medida. El equipo y la mano de obra se organizan en centros de trabajo por tipos similares de habilidades. Se utilizan equipos diseñados para fines generales y la mano de obra es altamente calificada.</a:t>
            </a:r>
            <a:r>
              <a:rPr lang="es-ES" sz="1800" dirty="0"/>
              <a:t/>
            </a:r>
            <a:br>
              <a:rPr lang="es-ES" sz="1800" dirty="0"/>
            </a:br>
            <a:r>
              <a:rPr lang="es-ES" sz="1800" dirty="0">
                <a:solidFill>
                  <a:srgbClr val="333333"/>
                </a:solidFill>
              </a:rPr>
              <a:t>Son ejemplos, la fabricación de herramientas y matrices, la imprenta, servicios de salud, catering, etc.</a:t>
            </a: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xmlns="" val="449647566"/>
      </p:ext>
    </p:extLst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CUNORI/USAC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s-ES" sz="1600" dirty="0" smtClean="0"/>
              <a:t>División del Trabajo Industrial: </a:t>
            </a:r>
          </a:p>
          <a:p>
            <a:pPr marL="68580" indent="0">
              <a:buNone/>
            </a:pPr>
            <a:r>
              <a:rPr lang="es-ES" sz="1600" dirty="0" smtClean="0">
                <a:solidFill>
                  <a:srgbClr val="445555"/>
                </a:solidFill>
                <a:cs typeface="Times New Roman"/>
              </a:rPr>
              <a:t>S</a:t>
            </a:r>
            <a:r>
              <a:rPr lang="es-ES" sz="1600" dirty="0" smtClean="0">
                <a:solidFill>
                  <a:srgbClr val="445555"/>
                </a:solidFill>
                <a:ea typeface="Times New Roman"/>
                <a:cs typeface="Times New Roman"/>
              </a:rPr>
              <a:t>e </a:t>
            </a:r>
            <a:r>
              <a:rPr lang="es-ES" sz="1600" dirty="0">
                <a:solidFill>
                  <a:srgbClr val="445555"/>
                </a:solidFill>
                <a:ea typeface="Times New Roman"/>
                <a:cs typeface="Times New Roman"/>
              </a:rPr>
              <a:t>llama </a:t>
            </a:r>
            <a:r>
              <a:rPr lang="es-ES" sz="1600" dirty="0" smtClean="0">
                <a:solidFill>
                  <a:srgbClr val="445555"/>
                </a:solidFill>
                <a:ea typeface="Times New Roman"/>
                <a:cs typeface="Times New Roman"/>
              </a:rPr>
              <a:t>División </a:t>
            </a:r>
            <a:r>
              <a:rPr lang="es-ES" sz="1600" dirty="0">
                <a:solidFill>
                  <a:srgbClr val="445555"/>
                </a:solidFill>
                <a:ea typeface="Times New Roman"/>
                <a:cs typeface="Times New Roman"/>
              </a:rPr>
              <a:t>del T</a:t>
            </a:r>
            <a:r>
              <a:rPr lang="es-ES" sz="1600" dirty="0" smtClean="0">
                <a:solidFill>
                  <a:srgbClr val="445555"/>
                </a:solidFill>
                <a:ea typeface="Times New Roman"/>
                <a:cs typeface="Times New Roman"/>
              </a:rPr>
              <a:t>rabajo Industrial,  </a:t>
            </a:r>
            <a:r>
              <a:rPr lang="es-ES" sz="1600" dirty="0">
                <a:solidFill>
                  <a:srgbClr val="445555"/>
                </a:solidFill>
                <a:ea typeface="Times New Roman"/>
                <a:cs typeface="Times New Roman"/>
              </a:rPr>
              <a:t>a la separación de las </a:t>
            </a:r>
            <a:r>
              <a:rPr lang="es-ES" sz="1600" dirty="0" smtClean="0">
                <a:solidFill>
                  <a:srgbClr val="445555"/>
                </a:solidFill>
                <a:ea typeface="Times New Roman"/>
                <a:cs typeface="Times New Roman"/>
              </a:rPr>
              <a:t>operaciones</a:t>
            </a:r>
            <a:r>
              <a:rPr lang="es-ES" sz="1600" dirty="0">
                <a:solidFill>
                  <a:srgbClr val="445555"/>
                </a:solidFill>
                <a:ea typeface="Times New Roman"/>
                <a:cs typeface="Times New Roman"/>
              </a:rPr>
              <a:t> productoras. Observando esta división cada obrero se ocupa siempre de la misma </a:t>
            </a:r>
            <a:r>
              <a:rPr lang="es-ES" sz="1600" dirty="0" smtClean="0">
                <a:solidFill>
                  <a:srgbClr val="445555"/>
                </a:solidFill>
                <a:ea typeface="Times New Roman"/>
                <a:cs typeface="Times New Roman"/>
              </a:rPr>
              <a:t>clase</a:t>
            </a:r>
            <a:r>
              <a:rPr lang="es-ES" sz="1600" dirty="0">
                <a:solidFill>
                  <a:srgbClr val="008040"/>
                </a:solidFill>
                <a:ea typeface="Times New Roman"/>
                <a:cs typeface="Times New Roman"/>
              </a:rPr>
              <a:t> </a:t>
            </a:r>
            <a:r>
              <a:rPr lang="es-ES" sz="1600" dirty="0" smtClean="0">
                <a:solidFill>
                  <a:srgbClr val="445555"/>
                </a:solidFill>
                <a:ea typeface="Times New Roman"/>
                <a:cs typeface="Times New Roman"/>
              </a:rPr>
              <a:t>de </a:t>
            </a:r>
            <a:r>
              <a:rPr lang="es-ES" sz="1600" dirty="0">
                <a:solidFill>
                  <a:srgbClr val="445555"/>
                </a:solidFill>
                <a:ea typeface="Times New Roman"/>
                <a:cs typeface="Times New Roman"/>
              </a:rPr>
              <a:t>operaciones, y entre todos los obreros de una fábrica se alcanza un resultado común por la reunión de sus esfuerzos.</a:t>
            </a:r>
            <a:endParaRPr lang="es-ES" sz="1800" dirty="0">
              <a:ea typeface="Calibri"/>
              <a:cs typeface="Times New Roman"/>
            </a:endParaRPr>
          </a:p>
          <a:p>
            <a:pPr marL="68580" indent="0">
              <a:spcBef>
                <a:spcPts val="675"/>
              </a:spcBef>
              <a:spcAft>
                <a:spcPts val="675"/>
              </a:spcAft>
              <a:buNone/>
            </a:pPr>
            <a:r>
              <a:rPr lang="es-ES" sz="1600" dirty="0">
                <a:solidFill>
                  <a:srgbClr val="445555"/>
                </a:solidFill>
                <a:ea typeface="Times New Roman"/>
                <a:cs typeface="Times New Roman"/>
              </a:rPr>
              <a:t>En la práctica es hoy día tan importante su aplicación que sólo con ella y por ella puede haber grande y buena </a:t>
            </a:r>
            <a:r>
              <a:rPr lang="es-ES" sz="1600" dirty="0" smtClean="0">
                <a:solidFill>
                  <a:srgbClr val="445555"/>
                </a:solidFill>
                <a:ea typeface="Times New Roman"/>
                <a:cs typeface="Times New Roman"/>
              </a:rPr>
              <a:t>producción; </a:t>
            </a:r>
            <a:r>
              <a:rPr lang="es-ES" sz="1600" dirty="0">
                <a:solidFill>
                  <a:srgbClr val="445555"/>
                </a:solidFill>
                <a:ea typeface="Times New Roman"/>
                <a:cs typeface="Times New Roman"/>
              </a:rPr>
              <a:t>pudiéndose también añadir que la división del trabajo camina al compás de la civilización del mundo, pues cuanto más adelantada es una sociedad, más divide el trabajo y más separa las ocupaciones, porque con ello consigue mayor aumento de </a:t>
            </a:r>
            <a:r>
              <a:rPr lang="es-ES" sz="1600" dirty="0" smtClean="0">
                <a:solidFill>
                  <a:srgbClr val="445555"/>
                </a:solidFill>
                <a:ea typeface="Times New Roman"/>
                <a:cs typeface="Times New Roman"/>
              </a:rPr>
              <a:t>fuerza</a:t>
            </a:r>
            <a:r>
              <a:rPr lang="es-ES" sz="1600" dirty="0">
                <a:solidFill>
                  <a:srgbClr val="008040"/>
                </a:solidFill>
                <a:ea typeface="Times New Roman"/>
                <a:cs typeface="Times New Roman"/>
              </a:rPr>
              <a:t> </a:t>
            </a:r>
            <a:r>
              <a:rPr lang="es-ES" sz="1600" dirty="0" smtClean="0">
                <a:solidFill>
                  <a:srgbClr val="445555"/>
                </a:solidFill>
                <a:ea typeface="Times New Roman"/>
                <a:cs typeface="Times New Roman"/>
              </a:rPr>
              <a:t>productiva </a:t>
            </a:r>
            <a:r>
              <a:rPr lang="es-ES" sz="1600" dirty="0">
                <a:solidFill>
                  <a:srgbClr val="445555"/>
                </a:solidFill>
                <a:ea typeface="Times New Roman"/>
                <a:cs typeface="Times New Roman"/>
              </a:rPr>
              <a:t>y mejor satisface las necesidades de la producción.</a:t>
            </a:r>
            <a:endParaRPr lang="es-ES" sz="1800" dirty="0">
              <a:ea typeface="Calibri"/>
              <a:cs typeface="Times New Roman"/>
            </a:endParaRPr>
          </a:p>
          <a:p>
            <a:pPr>
              <a:buFont typeface="Wingdings" pitchFamily="2" charset="2"/>
              <a:buChar char="Ø"/>
            </a:pP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xmlns="" val="2619880324"/>
      </p:ext>
    </p:extLst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1080120"/>
          </a:xfrm>
        </p:spPr>
        <p:txBody>
          <a:bodyPr>
            <a:normAutofit/>
          </a:bodyPr>
          <a:lstStyle/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CUNORI/USAC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1916832"/>
            <a:ext cx="6777317" cy="4320480"/>
          </a:xfrm>
        </p:spPr>
        <p:txBody>
          <a:bodyPr>
            <a:normAutofit/>
          </a:bodyPr>
          <a:lstStyle/>
          <a:p>
            <a:pPr marL="68580" lvl="0" indent="0">
              <a:lnSpc>
                <a:spcPts val="1350"/>
              </a:lnSpc>
              <a:spcBef>
                <a:spcPts val="675"/>
              </a:spcBef>
              <a:spcAft>
                <a:spcPts val="675"/>
              </a:spcAft>
              <a:buClr>
                <a:srgbClr val="94C600"/>
              </a:buClr>
              <a:buNone/>
            </a:pPr>
            <a:endParaRPr lang="es-ES" sz="1600" dirty="0" smtClean="0">
              <a:solidFill>
                <a:srgbClr val="445555"/>
              </a:solidFill>
              <a:ea typeface="Times New Roman"/>
              <a:cs typeface="Times New Roman"/>
            </a:endParaRPr>
          </a:p>
          <a:p>
            <a:pPr marL="68580" lvl="0" indent="0">
              <a:lnSpc>
                <a:spcPts val="1350"/>
              </a:lnSpc>
              <a:spcBef>
                <a:spcPts val="675"/>
              </a:spcBef>
              <a:spcAft>
                <a:spcPts val="675"/>
              </a:spcAft>
              <a:buClr>
                <a:srgbClr val="94C600"/>
              </a:buClr>
              <a:buNone/>
            </a:pPr>
            <a:r>
              <a:rPr lang="es-ES" sz="1600" dirty="0" smtClean="0">
                <a:solidFill>
                  <a:srgbClr val="445555"/>
                </a:solidFill>
                <a:ea typeface="Times New Roman"/>
                <a:cs typeface="Times New Roman"/>
              </a:rPr>
              <a:t>La </a:t>
            </a:r>
            <a:r>
              <a:rPr lang="es-ES" sz="1600" dirty="0">
                <a:solidFill>
                  <a:srgbClr val="445555"/>
                </a:solidFill>
                <a:ea typeface="Times New Roman"/>
                <a:cs typeface="Times New Roman"/>
              </a:rPr>
              <a:t>división del trabajo, implica también </a:t>
            </a:r>
            <a:r>
              <a:rPr lang="es-ES" sz="1600" dirty="0" smtClean="0">
                <a:solidFill>
                  <a:srgbClr val="445555"/>
                </a:solidFill>
                <a:ea typeface="Times New Roman"/>
                <a:cs typeface="Times New Roman"/>
              </a:rPr>
              <a:t>la solidaridad</a:t>
            </a:r>
            <a:r>
              <a:rPr lang="es-ES" sz="1600" dirty="0">
                <a:solidFill>
                  <a:srgbClr val="445555"/>
                </a:solidFill>
                <a:ea typeface="Times New Roman"/>
                <a:cs typeface="Times New Roman"/>
              </a:rPr>
              <a:t> </a:t>
            </a:r>
            <a:r>
              <a:rPr lang="es-ES" sz="1600" dirty="0">
                <a:solidFill>
                  <a:srgbClr val="008040"/>
                </a:solidFill>
                <a:ea typeface="Times New Roman"/>
                <a:cs typeface="Times New Roman"/>
              </a:rPr>
              <a:t> </a:t>
            </a:r>
            <a:r>
              <a:rPr lang="es-ES" sz="1600" dirty="0" smtClean="0">
                <a:solidFill>
                  <a:srgbClr val="445555"/>
                </a:solidFill>
                <a:ea typeface="Times New Roman"/>
                <a:cs typeface="Times New Roman"/>
              </a:rPr>
              <a:t>humana</a:t>
            </a:r>
            <a:r>
              <a:rPr lang="es-ES" sz="1600" dirty="0">
                <a:solidFill>
                  <a:srgbClr val="445555"/>
                </a:solidFill>
                <a:ea typeface="Times New Roman"/>
                <a:cs typeface="Times New Roman"/>
              </a:rPr>
              <a:t>, puesto que obliga a todos los hombres a auxiliarse mutuamente; así el sastre, por ejemplo, necesita la cooperación del tintorero, del dibujante, del tejedor, del ganadero, del agricultor, de los fabricantes de </a:t>
            </a:r>
            <a:r>
              <a:rPr lang="es-ES" sz="1600" dirty="0" smtClean="0">
                <a:solidFill>
                  <a:srgbClr val="445555"/>
                </a:solidFill>
                <a:ea typeface="Times New Roman"/>
                <a:cs typeface="Times New Roman"/>
              </a:rPr>
              <a:t>herramientas, </a:t>
            </a:r>
            <a:r>
              <a:rPr lang="es-ES" sz="1600" dirty="0">
                <a:solidFill>
                  <a:srgbClr val="445555"/>
                </a:solidFill>
                <a:ea typeface="Times New Roman"/>
                <a:cs typeface="Times New Roman"/>
              </a:rPr>
              <a:t>y, en fin, de muchos hombres</a:t>
            </a:r>
            <a:r>
              <a:rPr lang="es-ES" sz="1600" dirty="0" smtClean="0">
                <a:solidFill>
                  <a:srgbClr val="445555"/>
                </a:solidFill>
                <a:ea typeface="Times New Roman"/>
                <a:cs typeface="Times New Roman"/>
              </a:rPr>
              <a:t>.</a:t>
            </a:r>
          </a:p>
          <a:p>
            <a:pPr marL="68580" indent="0">
              <a:lnSpc>
                <a:spcPts val="1350"/>
              </a:lnSpc>
              <a:spcBef>
                <a:spcPts val="675"/>
              </a:spcBef>
              <a:spcAft>
                <a:spcPts val="675"/>
              </a:spcAft>
              <a:buNone/>
            </a:pPr>
            <a:r>
              <a:rPr lang="es-ES" sz="1600" dirty="0">
                <a:solidFill>
                  <a:srgbClr val="445555"/>
                </a:solidFill>
                <a:ea typeface="Times New Roman"/>
                <a:cs typeface="Times New Roman"/>
              </a:rPr>
              <a:t>La </a:t>
            </a:r>
            <a:r>
              <a:rPr lang="es-ES" sz="1600" dirty="0" smtClean="0">
                <a:solidFill>
                  <a:srgbClr val="445555"/>
                </a:solidFill>
                <a:ea typeface="Times New Roman"/>
                <a:cs typeface="Times New Roman"/>
              </a:rPr>
              <a:t>historia</a:t>
            </a:r>
            <a:r>
              <a:rPr lang="es-ES" sz="1600" dirty="0">
                <a:solidFill>
                  <a:srgbClr val="445555"/>
                </a:solidFill>
                <a:ea typeface="Times New Roman"/>
                <a:cs typeface="Times New Roman"/>
              </a:rPr>
              <a:t> de la división del trabajo confirma esta aserción; los primeros hombres procuraron bastarse a sí mismos, cazando, pescando, fabricando </a:t>
            </a:r>
            <a:r>
              <a:rPr lang="es-ES" sz="1600" dirty="0" smtClean="0">
                <a:solidFill>
                  <a:srgbClr val="445555"/>
                </a:solidFill>
                <a:ea typeface="Times New Roman"/>
                <a:cs typeface="Times New Roman"/>
              </a:rPr>
              <a:t>sus armas</a:t>
            </a:r>
            <a:r>
              <a:rPr lang="es-ES" sz="1600" dirty="0">
                <a:solidFill>
                  <a:srgbClr val="445555"/>
                </a:solidFill>
                <a:ea typeface="Times New Roman"/>
                <a:cs typeface="Times New Roman"/>
              </a:rPr>
              <a:t> y confeccionando sus vestidos; pero al brotar la civilización se multiplicaron los </a:t>
            </a:r>
            <a:r>
              <a:rPr lang="es-ES" sz="1600" dirty="0" smtClean="0">
                <a:solidFill>
                  <a:srgbClr val="445555"/>
                </a:solidFill>
                <a:ea typeface="Times New Roman"/>
                <a:cs typeface="Times New Roman"/>
              </a:rPr>
              <a:t>productos</a:t>
            </a:r>
            <a:r>
              <a:rPr lang="es-ES" sz="1600" dirty="0">
                <a:solidFill>
                  <a:srgbClr val="445555"/>
                </a:solidFill>
                <a:ea typeface="Times New Roman"/>
                <a:cs typeface="Times New Roman"/>
              </a:rPr>
              <a:t> y se sucedieron los cambios, y entonces nació la división del trabajo, según las profesiones, pues hubo ya clases de cazadores, pescadores, pastores, labradores, artesanos y mercaderes; con </a:t>
            </a:r>
            <a:r>
              <a:rPr lang="es-ES" sz="1600" dirty="0" smtClean="0">
                <a:solidFill>
                  <a:srgbClr val="445555"/>
                </a:solidFill>
                <a:ea typeface="Times New Roman"/>
                <a:cs typeface="Times New Roman"/>
              </a:rPr>
              <a:t>el tiempo, </a:t>
            </a:r>
            <a:r>
              <a:rPr lang="es-ES" sz="1600" dirty="0">
                <a:solidFill>
                  <a:srgbClr val="445555"/>
                </a:solidFill>
                <a:ea typeface="Times New Roman"/>
                <a:cs typeface="Times New Roman"/>
              </a:rPr>
              <a:t>la civilización fue desarrollándose y las profesiones subdividiéndose, no cesó aquí la división del trabajo, pues como la fabricación de cada objeto requiere una larga serie de procedimientos, cada obrero se aplicó a una sola operación, y hubo en una misma fábrica, forjadores, laminadores, niqueladores, etc.</a:t>
            </a:r>
            <a:endParaRPr lang="es-ES" sz="1600" dirty="0">
              <a:ea typeface="Calibri"/>
              <a:cs typeface="Times New Roman"/>
            </a:endParaRPr>
          </a:p>
          <a:p>
            <a:pPr marL="68580" lvl="0" indent="0">
              <a:lnSpc>
                <a:spcPts val="1350"/>
              </a:lnSpc>
              <a:spcBef>
                <a:spcPts val="675"/>
              </a:spcBef>
              <a:spcAft>
                <a:spcPts val="675"/>
              </a:spcAft>
              <a:buClr>
                <a:srgbClr val="94C600"/>
              </a:buClr>
              <a:buNone/>
            </a:pPr>
            <a:endParaRPr lang="es-ES" sz="1800" dirty="0">
              <a:solidFill>
                <a:srgbClr val="3E3D2D"/>
              </a:solidFill>
              <a:ea typeface="Calibri"/>
              <a:cs typeface="Times New Roman"/>
            </a:endParaRPr>
          </a:p>
          <a:p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xmlns="" val="657412538"/>
      </p:ext>
    </p:extLst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1080120"/>
          </a:xfrm>
        </p:spPr>
        <p:txBody>
          <a:bodyPr>
            <a:normAutofit/>
          </a:bodyPr>
          <a:lstStyle/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CUNORI/USAC</a:t>
            </a:r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1600" dirty="0" smtClean="0"/>
              <a:t>Concepto de Ciencia de la Administración:</a:t>
            </a:r>
          </a:p>
          <a:p>
            <a:pPr marL="68580" indent="0">
              <a:buNone/>
            </a:pPr>
            <a:r>
              <a:rPr lang="es-ES" sz="1600" dirty="0" smtClean="0"/>
              <a:t>Administración es hacer a través de otros.</a:t>
            </a:r>
          </a:p>
          <a:p>
            <a:pPr marL="68580" indent="0">
              <a:buNone/>
            </a:pPr>
            <a:r>
              <a:rPr lang="es-ES" sz="1600" dirty="0" smtClean="0"/>
              <a:t>Administración es planear, organizar, integrar, dirigir y controlar las actividades propias de una organización económico/social.</a:t>
            </a:r>
          </a:p>
          <a:p>
            <a:pPr>
              <a:buFont typeface="Wingdings" pitchFamily="2" charset="2"/>
              <a:buChar char="Ø"/>
            </a:pPr>
            <a:endParaRPr lang="es-ES" sz="1600" dirty="0" smtClean="0"/>
          </a:p>
          <a:p>
            <a:pPr>
              <a:buFont typeface="Wingdings" pitchFamily="2" charset="2"/>
              <a:buChar char="Ø"/>
            </a:pPr>
            <a:r>
              <a:rPr lang="es-ES" sz="1600" dirty="0" smtClean="0"/>
              <a:t>Concepto de Administración Industrial:</a:t>
            </a:r>
          </a:p>
          <a:p>
            <a:pPr marL="68580" indent="0">
              <a:buNone/>
            </a:pPr>
            <a:r>
              <a:rPr lang="es-ES" sz="1600" dirty="0" smtClean="0"/>
              <a:t>Administración Industrial, es  establecer la mecánica y dinámica administrativo/organizacional necesaria, para la creación de valores, por medio de eficientar los sistemas de producción correspondientes.</a:t>
            </a:r>
          </a:p>
          <a:p>
            <a:pPr marL="68580" indent="0">
              <a:buNone/>
            </a:pPr>
            <a:endParaRPr lang="es-ES" sz="1600" dirty="0"/>
          </a:p>
          <a:p>
            <a:pPr>
              <a:buFont typeface="Wingdings" pitchFamily="2" charset="2"/>
              <a:buChar char="Ø"/>
            </a:pPr>
            <a:r>
              <a:rPr lang="es-ES" sz="1600" dirty="0" smtClean="0"/>
              <a:t>Fin de la Administración Industrial:</a:t>
            </a:r>
          </a:p>
          <a:p>
            <a:pPr marL="68580" indent="0">
              <a:buNone/>
            </a:pPr>
            <a:r>
              <a:rPr lang="es-ES" sz="1600" dirty="0" smtClean="0"/>
              <a:t>Es maximizar la utilidad empresarial, con el mínimo de costo de producción, alcanzando los objetivos previamente establecidos.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xmlns="" val="2617635673"/>
      </p:ext>
    </p:extLst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1008112"/>
          </a:xfrm>
        </p:spPr>
        <p:txBody>
          <a:bodyPr>
            <a:normAutofit/>
          </a:bodyPr>
          <a:lstStyle/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CUNORI/USAC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1916832"/>
            <a:ext cx="6777317" cy="4345708"/>
          </a:xfrm>
        </p:spPr>
        <p:txBody>
          <a:bodyPr>
            <a:noAutofit/>
          </a:bodyPr>
          <a:lstStyle/>
          <a:p>
            <a:pPr marL="68580" indent="0">
              <a:spcBef>
                <a:spcPts val="675"/>
              </a:spcBef>
              <a:spcAft>
                <a:spcPts val="675"/>
              </a:spcAft>
              <a:buNone/>
            </a:pPr>
            <a:r>
              <a:rPr lang="es-ES" sz="1600" dirty="0">
                <a:solidFill>
                  <a:srgbClr val="445555"/>
                </a:solidFill>
                <a:ea typeface="Times New Roman"/>
                <a:cs typeface="Times New Roman"/>
              </a:rPr>
              <a:t>En la fabricación de agujas, se cuentan ciento veinte operaciones, si cada obrero tuviera que practicarlas todas, sólo produciría al día una docena de agujas, y sin embargo, hay fábrica que con un corto número de hombres, teniendo distribuidas dichas operaciones, produce 100.000 agujas diarias. No hay pues ramo de </a:t>
            </a:r>
            <a:r>
              <a:rPr lang="es-ES" sz="1600" dirty="0" smtClean="0">
                <a:solidFill>
                  <a:srgbClr val="445555"/>
                </a:solidFill>
                <a:ea typeface="Times New Roman"/>
                <a:cs typeface="Times New Roman"/>
              </a:rPr>
              <a:t>industria</a:t>
            </a:r>
            <a:r>
              <a:rPr lang="es-ES" sz="1600" dirty="0">
                <a:solidFill>
                  <a:srgbClr val="445555"/>
                </a:solidFill>
                <a:ea typeface="Times New Roman"/>
                <a:cs typeface="Times New Roman"/>
              </a:rPr>
              <a:t> donde no se acreciente la producción con la asociación de esfuerzos, por medio de la divisibilidad del </a:t>
            </a:r>
            <a:r>
              <a:rPr lang="es-ES" sz="1600" dirty="0" smtClean="0">
                <a:solidFill>
                  <a:srgbClr val="445555"/>
                </a:solidFill>
                <a:ea typeface="Times New Roman"/>
                <a:cs typeface="Times New Roman"/>
              </a:rPr>
              <a:t>trabajo.</a:t>
            </a:r>
            <a:r>
              <a:rPr lang="es-ES" sz="1600" dirty="0">
                <a:ea typeface="Times New Roman"/>
                <a:cs typeface="Times New Roman"/>
              </a:rPr>
              <a:t> </a:t>
            </a:r>
            <a:r>
              <a:rPr lang="es-ES" sz="1600" dirty="0" smtClean="0">
                <a:solidFill>
                  <a:srgbClr val="445555"/>
                </a:solidFill>
                <a:ea typeface="Times New Roman"/>
                <a:cs typeface="Times New Roman"/>
              </a:rPr>
              <a:t>Se </a:t>
            </a:r>
            <a:r>
              <a:rPr lang="es-ES" sz="1600" dirty="0">
                <a:solidFill>
                  <a:srgbClr val="445555"/>
                </a:solidFill>
                <a:ea typeface="Times New Roman"/>
                <a:cs typeface="Times New Roman"/>
              </a:rPr>
              <a:t>atribuyen, sin embargo, a la división del trabajo, ventajas y </a:t>
            </a:r>
            <a:r>
              <a:rPr lang="es-ES" sz="1600" dirty="0" smtClean="0">
                <a:solidFill>
                  <a:srgbClr val="445555"/>
                </a:solidFill>
                <a:ea typeface="Times New Roman"/>
                <a:cs typeface="Times New Roman"/>
              </a:rPr>
              <a:t>desventajas.</a:t>
            </a:r>
            <a:endParaRPr lang="es-ES" sz="1600" dirty="0" smtClean="0">
              <a:ea typeface="Times New Roman"/>
              <a:cs typeface="Times New Roman"/>
            </a:endParaRPr>
          </a:p>
          <a:p>
            <a:pPr marL="68580" indent="0">
              <a:spcBef>
                <a:spcPts val="675"/>
              </a:spcBef>
              <a:spcAft>
                <a:spcPts val="675"/>
              </a:spcAft>
              <a:buNone/>
            </a:pPr>
            <a:r>
              <a:rPr lang="es-ES" sz="1600" dirty="0" smtClean="0">
                <a:solidFill>
                  <a:srgbClr val="445555"/>
                </a:solidFill>
                <a:ea typeface="Times New Roman"/>
                <a:cs typeface="Times New Roman"/>
              </a:rPr>
              <a:t>Las </a:t>
            </a:r>
            <a:r>
              <a:rPr lang="es-ES" sz="1600" dirty="0">
                <a:solidFill>
                  <a:srgbClr val="445555"/>
                </a:solidFill>
                <a:ea typeface="Times New Roman"/>
                <a:cs typeface="Times New Roman"/>
              </a:rPr>
              <a:t>ventajas </a:t>
            </a:r>
            <a:r>
              <a:rPr lang="es-ES" sz="1600" dirty="0" smtClean="0">
                <a:solidFill>
                  <a:srgbClr val="445555"/>
                </a:solidFill>
                <a:ea typeface="Times New Roman"/>
                <a:cs typeface="Times New Roman"/>
              </a:rPr>
              <a:t>son:</a:t>
            </a:r>
            <a:endParaRPr lang="es-ES" sz="1600" dirty="0" smtClean="0">
              <a:ea typeface="Times New Roman"/>
              <a:cs typeface="Times New Roman"/>
            </a:endParaRPr>
          </a:p>
          <a:p>
            <a:pPr marL="68580" indent="0">
              <a:spcBef>
                <a:spcPts val="675"/>
              </a:spcBef>
              <a:spcAft>
                <a:spcPts val="675"/>
              </a:spcAft>
              <a:buNone/>
            </a:pPr>
            <a:r>
              <a:rPr lang="es-ES" sz="1600" dirty="0" smtClean="0">
                <a:solidFill>
                  <a:srgbClr val="445555"/>
                </a:solidFill>
                <a:ea typeface="Times New Roman"/>
                <a:cs typeface="Times New Roman"/>
              </a:rPr>
              <a:t>1. Que </a:t>
            </a:r>
            <a:r>
              <a:rPr lang="es-ES" sz="1600" dirty="0">
                <a:solidFill>
                  <a:srgbClr val="445555"/>
                </a:solidFill>
                <a:ea typeface="Times New Roman"/>
                <a:cs typeface="Times New Roman"/>
              </a:rPr>
              <a:t>el obrero adquiere mayor habilidad en operaciones sencillas y repetidas con </a:t>
            </a:r>
            <a:r>
              <a:rPr lang="es-ES" sz="1600" dirty="0" smtClean="0">
                <a:solidFill>
                  <a:srgbClr val="445555"/>
                </a:solidFill>
                <a:ea typeface="Times New Roman"/>
                <a:cs typeface="Times New Roman"/>
              </a:rPr>
              <a:t>frecuencia; 2</a:t>
            </a:r>
            <a:r>
              <a:rPr lang="es-ES" sz="1600" dirty="0">
                <a:solidFill>
                  <a:srgbClr val="445555"/>
                </a:solidFill>
                <a:ea typeface="Times New Roman"/>
                <a:cs typeface="Times New Roman"/>
              </a:rPr>
              <a:t>. Que no pierde tiempo en pasar de una operación a otra, cambiando de sitio, postura o </a:t>
            </a:r>
            <a:r>
              <a:rPr lang="es-ES" sz="1600" dirty="0" smtClean="0">
                <a:solidFill>
                  <a:srgbClr val="445555"/>
                </a:solidFill>
                <a:ea typeface="Times New Roman"/>
                <a:cs typeface="Times New Roman"/>
              </a:rPr>
              <a:t>herramienta; 3</a:t>
            </a:r>
            <a:r>
              <a:rPr lang="es-ES" sz="1600" dirty="0">
                <a:solidFill>
                  <a:srgbClr val="445555"/>
                </a:solidFill>
                <a:ea typeface="Times New Roman"/>
                <a:cs typeface="Times New Roman"/>
              </a:rPr>
              <a:t>. Que a fuerza de repetir siempre la misma operación, consigue facilidad para descubrir procedimientos más rápidos, sencillos e ingeniosos.</a:t>
            </a:r>
            <a:endParaRPr lang="es-ES" sz="1600" dirty="0">
              <a:ea typeface="Calibri"/>
              <a:cs typeface="Times New Roman"/>
            </a:endParaRPr>
          </a:p>
          <a:p>
            <a:pPr marL="68580" indent="0">
              <a:buNone/>
            </a:pP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xmlns="" val="2988938638"/>
      </p:ext>
    </p:extLst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1152128"/>
          </a:xfrm>
        </p:spPr>
        <p:txBody>
          <a:bodyPr>
            <a:normAutofit/>
          </a:bodyPr>
          <a:lstStyle/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CUNORI/USAC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1988840"/>
            <a:ext cx="6777317" cy="4248472"/>
          </a:xfrm>
        </p:spPr>
        <p:txBody>
          <a:bodyPr>
            <a:noAutofit/>
          </a:bodyPr>
          <a:lstStyle/>
          <a:p>
            <a:pPr marL="68580" indent="0">
              <a:buNone/>
            </a:pPr>
            <a:endParaRPr lang="es-ES" sz="1600" dirty="0" smtClean="0">
              <a:solidFill>
                <a:srgbClr val="445555"/>
              </a:solidFill>
            </a:endParaRPr>
          </a:p>
          <a:p>
            <a:pPr marL="68580" indent="0">
              <a:buNone/>
            </a:pPr>
            <a:endParaRPr lang="es-ES" sz="1600" dirty="0">
              <a:solidFill>
                <a:srgbClr val="445555"/>
              </a:solidFill>
            </a:endParaRPr>
          </a:p>
          <a:p>
            <a:pPr marL="68580" indent="0">
              <a:buNone/>
            </a:pPr>
            <a:r>
              <a:rPr lang="es-ES" sz="1600" dirty="0" smtClean="0">
                <a:solidFill>
                  <a:srgbClr val="445555"/>
                </a:solidFill>
              </a:rPr>
              <a:t>Las </a:t>
            </a:r>
            <a:r>
              <a:rPr lang="es-ES" sz="1600" dirty="0">
                <a:solidFill>
                  <a:srgbClr val="445555"/>
                </a:solidFill>
              </a:rPr>
              <a:t>desventajas son:</a:t>
            </a:r>
          </a:p>
          <a:p>
            <a:pPr marL="68580" indent="0">
              <a:buNone/>
            </a:pPr>
            <a:r>
              <a:rPr lang="es-ES" sz="1600" dirty="0">
                <a:solidFill>
                  <a:srgbClr val="445555"/>
                </a:solidFill>
              </a:rPr>
              <a:t>1. Que entorpece el espíritu del hombre al sujetarle a practicar siempre la misma operación, que es muchas veces </a:t>
            </a:r>
            <a:r>
              <a:rPr lang="es-ES" sz="1600" dirty="0" smtClean="0">
                <a:solidFill>
                  <a:srgbClr val="445555"/>
                </a:solidFill>
              </a:rPr>
              <a:t>mecánica.</a:t>
            </a:r>
            <a:endParaRPr lang="es-ES" sz="1600" dirty="0">
              <a:solidFill>
                <a:srgbClr val="445555"/>
              </a:solidFill>
            </a:endParaRPr>
          </a:p>
          <a:p>
            <a:pPr marL="68580" indent="0">
              <a:buNone/>
            </a:pPr>
            <a:r>
              <a:rPr lang="es-ES" sz="1600" dirty="0">
                <a:solidFill>
                  <a:srgbClr val="445555"/>
                </a:solidFill>
              </a:rPr>
              <a:t>2. Que hace aprender al trabajador una sola parte del oficio, y no puede por lo tanto desempeñar por completo ese oficio.</a:t>
            </a:r>
          </a:p>
          <a:p>
            <a:pPr marL="68580" indent="0">
              <a:buNone/>
            </a:pPr>
            <a:r>
              <a:rPr lang="es-ES" sz="1600" dirty="0">
                <a:solidFill>
                  <a:srgbClr val="445555"/>
                </a:solidFill>
              </a:rPr>
              <a:t>3. Que hace al obrero dependiente del fabricante, puesto que como no sabe hacer más que una parte del </a:t>
            </a:r>
            <a:r>
              <a:rPr lang="es-ES" sz="1600" dirty="0" smtClean="0">
                <a:solidFill>
                  <a:srgbClr val="445555"/>
                </a:solidFill>
              </a:rPr>
              <a:t>producto, </a:t>
            </a:r>
            <a:r>
              <a:rPr lang="es-ES" sz="1600" dirty="0">
                <a:solidFill>
                  <a:srgbClr val="445555"/>
                </a:solidFill>
              </a:rPr>
              <a:t>no es fácil que encuentre donde trabajar cuando sea despedido.</a:t>
            </a:r>
          </a:p>
          <a:p>
            <a:pPr marL="68580" indent="0">
              <a:buNone/>
            </a:pPr>
            <a:r>
              <a:rPr lang="es-ES" sz="1600" dirty="0">
                <a:solidFill>
                  <a:srgbClr val="445555"/>
                </a:solidFill>
              </a:rPr>
              <a:t>4. Que los trabajos llegan a convertirse en monótonos, por su sencillez, </a:t>
            </a:r>
            <a:r>
              <a:rPr lang="es-ES" sz="1600" dirty="0" smtClean="0">
                <a:solidFill>
                  <a:srgbClr val="445555"/>
                </a:solidFill>
              </a:rPr>
              <a:t>igualdad</a:t>
            </a:r>
            <a:r>
              <a:rPr lang="es-ES" sz="1600" dirty="0">
                <a:solidFill>
                  <a:srgbClr val="445555"/>
                </a:solidFill>
              </a:rPr>
              <a:t> y repetición constante.</a:t>
            </a:r>
          </a:p>
          <a:p>
            <a:pPr marL="68580" indent="0">
              <a:buNone/>
            </a:pPr>
            <a:r>
              <a:rPr lang="es-ES" sz="1600" dirty="0">
                <a:solidFill>
                  <a:srgbClr val="445555"/>
                </a:solidFill>
              </a:rPr>
              <a:t>5. Que aumenta demasiado la producción y puede con ello dar lugar a que se presenten las </a:t>
            </a:r>
            <a:r>
              <a:rPr lang="es-ES" sz="1600" dirty="0" smtClean="0">
                <a:solidFill>
                  <a:srgbClr val="445555"/>
                </a:solidFill>
              </a:rPr>
              <a:t>crisis</a:t>
            </a:r>
            <a:r>
              <a:rPr lang="es-ES" sz="1600" dirty="0">
                <a:solidFill>
                  <a:srgbClr val="445555"/>
                </a:solidFill>
              </a:rPr>
              <a:t> industriales.</a:t>
            </a:r>
          </a:p>
          <a:p>
            <a:pPr marL="68580" indent="0">
              <a:buNone/>
            </a:pP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xmlns="" val="1614280394"/>
      </p:ext>
    </p:extLst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CUNORI/USAC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s-ES" sz="1600" dirty="0" smtClean="0"/>
              <a:t>Parámetros para Localización de Planta Industrial:</a:t>
            </a:r>
          </a:p>
          <a:p>
            <a:pPr marL="68580" indent="0">
              <a:buNone/>
            </a:pPr>
            <a:r>
              <a:rPr lang="es-ES" sz="1600" dirty="0" smtClean="0"/>
              <a:t>Se refiere al lugar donde debe ubicarse una planta industrial, específicamente a parámetros necesarios que deben tomarse en cuenta para la ubicación correcta de una industria.</a:t>
            </a:r>
          </a:p>
          <a:p>
            <a:pPr marL="68580" indent="0">
              <a:buNone/>
            </a:pPr>
            <a:r>
              <a:rPr lang="es-ES" sz="1600" dirty="0" smtClean="0"/>
              <a:t>1. Facilidades de Infraestructura. Electricidad, Agua potable,      sistema vial, telefonía, otros.</a:t>
            </a:r>
          </a:p>
          <a:p>
            <a:pPr marL="68580" indent="0">
              <a:buNone/>
            </a:pPr>
            <a:r>
              <a:rPr lang="es-ES" sz="1600" dirty="0" smtClean="0"/>
              <a:t>2. Ubicación de Mercado de </a:t>
            </a:r>
            <a:r>
              <a:rPr lang="es-ES" sz="1600" dirty="0"/>
              <a:t>M</a:t>
            </a:r>
            <a:r>
              <a:rPr lang="es-ES" sz="1600" dirty="0" smtClean="0"/>
              <a:t>aterias Primas.</a:t>
            </a:r>
          </a:p>
          <a:p>
            <a:pPr marL="68580" indent="0">
              <a:buNone/>
            </a:pPr>
            <a:r>
              <a:rPr lang="es-ES" sz="1600" dirty="0" smtClean="0"/>
              <a:t>3. Ubicación de Mercado laboral: Población Económicamente Activa.</a:t>
            </a:r>
          </a:p>
          <a:p>
            <a:pPr marL="68580" indent="0">
              <a:buNone/>
            </a:pPr>
            <a:r>
              <a:rPr lang="es-ES" sz="1600" dirty="0" smtClean="0"/>
              <a:t>4. Ubicación de Mercado de Demanda: Ubicación geográfica de población consumidora.</a:t>
            </a:r>
          </a:p>
          <a:p>
            <a:pPr marL="68580" indent="0">
              <a:buNone/>
            </a:pPr>
            <a:r>
              <a:rPr lang="es-ES" sz="1600" dirty="0" smtClean="0"/>
              <a:t>5. Características de Idiosincrasia, cultura, costumbres de la población, donde se ubica la industria.</a:t>
            </a:r>
          </a:p>
          <a:p>
            <a:pPr marL="68580" indent="0">
              <a:buNone/>
            </a:pPr>
            <a:r>
              <a:rPr lang="es-ES" sz="1600" dirty="0" smtClean="0"/>
              <a:t>6. Reglamentación Gubernamental, Impuestos, Arbitrios, Incentivos para Empresas, etc.</a:t>
            </a:r>
          </a:p>
          <a:p>
            <a:pPr marL="68580" indent="0">
              <a:buNone/>
            </a:pPr>
            <a:r>
              <a:rPr lang="es-ES" sz="1600" dirty="0" smtClean="0"/>
              <a:t>7. etc.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xmlns="" val="2611151357"/>
      </p:ext>
    </p:extLst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CUNORI/USAC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1800" dirty="0" smtClean="0"/>
              <a:t>Distribución en Planta Industrial:</a:t>
            </a:r>
          </a:p>
          <a:p>
            <a:pPr marL="68580" indent="0">
              <a:buNone/>
            </a:pPr>
            <a:r>
              <a:rPr lang="es-ES" sz="1800" dirty="0" smtClean="0"/>
              <a:t>Se refiere al diseño del sistema de producción de una planta industrial, el cual inicialmente puede categorizarse en dos: Sistema de producción Continua y Sistema de Producción Intermitente.</a:t>
            </a:r>
          </a:p>
          <a:p>
            <a:pPr>
              <a:buFont typeface="Wingdings" pitchFamily="2" charset="2"/>
              <a:buChar char="Ø"/>
            </a:pPr>
            <a:r>
              <a:rPr lang="es-ES" sz="1800" dirty="0" smtClean="0"/>
              <a:t>Manejo de Materiales Industriales:</a:t>
            </a:r>
          </a:p>
          <a:p>
            <a:pPr marL="68580" indent="0">
              <a:buNone/>
            </a:pPr>
            <a:r>
              <a:rPr lang="es-ES" sz="1800" dirty="0" smtClean="0"/>
              <a:t>Comprende la administración adecuada y eficiente de la materia prima que ingresa a un sistema de producción, el aprovechamiento óptimo del insumo material en las líneas de producción, el uso racional de los materiales y la productividad óptima del insumo material.</a:t>
            </a:r>
          </a:p>
          <a:p>
            <a:pPr>
              <a:buFont typeface="Wingdings" pitchFamily="2" charset="2"/>
              <a:buChar char="Ø"/>
            </a:pP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xmlns="" val="2304659404"/>
      </p:ext>
    </p:extLst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CUNORI/USAC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9136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1600" dirty="0" smtClean="0"/>
              <a:t>Adquisición de Equipo  Capital:</a:t>
            </a:r>
          </a:p>
          <a:p>
            <a:pPr marL="68580" indent="0">
              <a:buNone/>
            </a:pPr>
            <a:r>
              <a:rPr lang="es-ES" sz="1600" dirty="0" smtClean="0"/>
              <a:t>Comprende las actividades empresariales, referentes a la adquisición del equipo, maquinaria, herramientas industriales necesarias, para hacer funcionar un sistema de producción óptimamente. Integración de Equipo y maquinaria Industrial.</a:t>
            </a:r>
          </a:p>
          <a:p>
            <a:pPr>
              <a:buFont typeface="Wingdings" pitchFamily="2" charset="2"/>
              <a:buChar char="Ø"/>
            </a:pPr>
            <a:r>
              <a:rPr lang="es-ES" sz="1600" dirty="0" smtClean="0"/>
              <a:t>Automatización Industrial:</a:t>
            </a:r>
          </a:p>
          <a:p>
            <a:pPr marL="68580" indent="0">
              <a:buNone/>
            </a:pPr>
            <a:r>
              <a:rPr lang="es-ES" sz="1600" dirty="0" smtClean="0"/>
              <a:t>Automatización Industrial =  Sistematización Industrial + Equipamiento de la Planta Industrial.</a:t>
            </a:r>
          </a:p>
          <a:p>
            <a:pPr marL="68580" indent="0">
              <a:buNone/>
            </a:pPr>
            <a:r>
              <a:rPr lang="es-ES" sz="1600" dirty="0" smtClean="0"/>
              <a:t>Sistematización Industrial: Metodología del trabajo procedimental y programática establecida, para el alcance de objetivos industriales.</a:t>
            </a:r>
          </a:p>
          <a:p>
            <a:pPr marL="68580" indent="0">
              <a:buNone/>
            </a:pPr>
            <a:r>
              <a:rPr lang="es-ES" sz="1600" dirty="0" smtClean="0"/>
              <a:t>Equipamiento de la Planta Industrial: Integración del equipo, maquinaria y herramienta industrial adecuadas y  necesarias en una planta industrial.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xmlns="" val="3601596766"/>
      </p:ext>
    </p:extLst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CUNORI/USAC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76964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s-ES" sz="1600" dirty="0" smtClean="0"/>
              <a:t>Integración del Recurso Humano a la Industria:</a:t>
            </a:r>
          </a:p>
          <a:p>
            <a:pPr marL="68580" indent="0">
              <a:buNone/>
            </a:pPr>
            <a:r>
              <a:rPr lang="es-ES" sz="1600" dirty="0" smtClean="0"/>
              <a:t>Se refiere a la integración del factor humano necesario, para llenar los puestos de trabajo a nivel ejecutivo, medio y operativo en la organización industrial.</a:t>
            </a:r>
          </a:p>
          <a:p>
            <a:pPr marL="68580" indent="0">
              <a:buNone/>
            </a:pPr>
            <a:r>
              <a:rPr lang="es-ES" sz="1600" dirty="0" smtClean="0"/>
              <a:t>Para el efecto se utilizan las etapas que comprende la administración del recurso humano y que son: Reclutamiento, selección, inducción, formación y capacitación.</a:t>
            </a:r>
          </a:p>
          <a:p>
            <a:pPr>
              <a:buFont typeface="Wingdings" pitchFamily="2" charset="2"/>
              <a:buChar char="Ø"/>
            </a:pPr>
            <a:r>
              <a:rPr lang="es-ES" sz="1600" dirty="0" smtClean="0"/>
              <a:t>Investigación y Desarrollo Industrial:</a:t>
            </a:r>
          </a:p>
          <a:p>
            <a:pPr marL="68580" indent="0">
              <a:buNone/>
            </a:pPr>
            <a:r>
              <a:rPr lang="es-ES" sz="1600" dirty="0" smtClean="0"/>
              <a:t>Desarrollo de productos nuevos, innovadores y mejorados.</a:t>
            </a:r>
          </a:p>
          <a:p>
            <a:pPr marL="68580" indent="0">
              <a:buNone/>
            </a:pPr>
            <a:r>
              <a:rPr lang="es-ES" sz="1600" dirty="0" smtClean="0"/>
              <a:t>Descubrimiento de nuevos usos para los productos en el mercado.</a:t>
            </a:r>
          </a:p>
          <a:p>
            <a:pPr marL="68580" indent="0">
              <a:buNone/>
            </a:pPr>
            <a:r>
              <a:rPr lang="es-ES" sz="1600" dirty="0" smtClean="0"/>
              <a:t>Desarrollo de procesos de manufactura nuevos y mejorados.</a:t>
            </a:r>
          </a:p>
          <a:p>
            <a:pPr marL="68580" indent="0">
              <a:buNone/>
            </a:pPr>
            <a:r>
              <a:rPr lang="es-ES" sz="1600" dirty="0" smtClean="0"/>
              <a:t>Cambios en las actividades de producción, con diseño o rediseño de sistemas de producción.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xmlns="" val="1520631171"/>
      </p:ext>
    </p:extLst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CUNORI/USAC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s-ES" sz="1800" dirty="0" smtClean="0"/>
          </a:p>
          <a:p>
            <a:pPr>
              <a:buFont typeface="Wingdings" pitchFamily="2" charset="2"/>
              <a:buChar char="Ø"/>
            </a:pPr>
            <a:endParaRPr lang="es-ES" sz="1800" dirty="0"/>
          </a:p>
          <a:p>
            <a:pPr>
              <a:buFont typeface="Wingdings" pitchFamily="2" charset="2"/>
              <a:buChar char="Ø"/>
            </a:pPr>
            <a:r>
              <a:rPr lang="es-ES" sz="1800" dirty="0" smtClean="0"/>
              <a:t>Debe leerse la Agenda de Competitividad, 2005/2015, para comprender las estrategias que se deben implementar en la República de Guatemala, para la industrialización del país, elevar la productividad y competitividad empresarial, así como alcanzar el fortalecimiento del desarrollo e investigación industrial y la tecnología  del siglo XXI.</a:t>
            </a: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xmlns="" val="2019292737"/>
      </p:ext>
    </p:extLst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2185312"/>
          </a:xfrm>
        </p:spPr>
        <p:txBody>
          <a:bodyPr/>
          <a:lstStyle/>
          <a:p>
            <a:pPr algn="ctr"/>
            <a:r>
              <a:rPr lang="es-ES" sz="3200" dirty="0">
                <a:solidFill>
                  <a:prstClr val="black"/>
                </a:solidFill>
              </a:rPr>
              <a:t>Apuntes Básicos sobre Administración Industrial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2276872"/>
            <a:ext cx="6777317" cy="3508977"/>
          </a:xfrm>
        </p:spPr>
        <p:txBody>
          <a:bodyPr/>
          <a:lstStyle/>
          <a:p>
            <a:endParaRPr lang="es-ES" dirty="0" smtClean="0"/>
          </a:p>
          <a:p>
            <a:pPr marL="68580" indent="0" algn="ctr">
              <a:buNone/>
            </a:pPr>
            <a:endParaRPr lang="es-ES" sz="2800" dirty="0" smtClean="0"/>
          </a:p>
          <a:p>
            <a:pPr marL="68580" indent="0" algn="ctr">
              <a:buNone/>
            </a:pPr>
            <a:endParaRPr lang="es-ES" sz="2800" dirty="0" smtClean="0"/>
          </a:p>
          <a:p>
            <a:pPr marL="68580" indent="0" algn="ctr">
              <a:buNone/>
            </a:pPr>
            <a:endParaRPr lang="es-ES" sz="2800" dirty="0" smtClean="0"/>
          </a:p>
          <a:p>
            <a:pPr marL="68580" indent="0" algn="ctr">
              <a:buNone/>
            </a:pPr>
            <a:r>
              <a:rPr lang="es-ES" sz="2800" dirty="0" smtClean="0"/>
              <a:t>Gracias </a:t>
            </a:r>
            <a:r>
              <a:rPr lang="es-ES" sz="2800" dirty="0" smtClean="0"/>
              <a:t>por su atención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xmlns="" val="3621960893"/>
      </p:ext>
    </p:extLst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1152128"/>
          </a:xfrm>
        </p:spPr>
        <p:txBody>
          <a:bodyPr>
            <a:normAutofit/>
          </a:bodyPr>
          <a:lstStyle/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CUNORI/USAC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9136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1600" dirty="0" smtClean="0"/>
              <a:t>Expresión Matemática de la Administración Industrial:</a:t>
            </a:r>
          </a:p>
          <a:p>
            <a:pPr marL="68580" indent="0">
              <a:buNone/>
            </a:pPr>
            <a:r>
              <a:rPr lang="es-ES" sz="1600" dirty="0" smtClean="0"/>
              <a:t>Pr = Producción.</a:t>
            </a:r>
          </a:p>
          <a:p>
            <a:pPr marL="68580" indent="0">
              <a:buNone/>
            </a:pPr>
            <a:r>
              <a:rPr lang="es-ES" sz="1600" dirty="0" smtClean="0"/>
              <a:t>F = Función.</a:t>
            </a:r>
          </a:p>
          <a:p>
            <a:pPr marL="68580" indent="0">
              <a:buNone/>
            </a:pPr>
            <a:r>
              <a:rPr lang="es-ES" sz="1600" dirty="0" smtClean="0"/>
              <a:t>RH = Recurso Humano. </a:t>
            </a:r>
            <a:r>
              <a:rPr lang="es-ES" sz="1800" dirty="0" smtClean="0"/>
              <a:t>                       Pr = F(RH + RM + K)</a:t>
            </a:r>
          </a:p>
          <a:p>
            <a:pPr marL="68580" indent="0">
              <a:buNone/>
            </a:pPr>
            <a:r>
              <a:rPr lang="es-ES" sz="1600" dirty="0" smtClean="0"/>
              <a:t>RM = Recurso Material.</a:t>
            </a:r>
          </a:p>
          <a:p>
            <a:pPr marL="68580" indent="0">
              <a:buNone/>
            </a:pPr>
            <a:r>
              <a:rPr lang="es-ES" sz="1600" dirty="0" smtClean="0"/>
              <a:t>K = Capital.</a:t>
            </a:r>
          </a:p>
          <a:p>
            <a:pPr marL="68580" indent="0">
              <a:buNone/>
            </a:pPr>
            <a:endParaRPr lang="es-ES" sz="1600" dirty="0"/>
          </a:p>
          <a:p>
            <a:pPr>
              <a:buFont typeface="Wingdings" pitchFamily="2" charset="2"/>
              <a:buChar char="Ø"/>
            </a:pPr>
            <a:r>
              <a:rPr lang="es-ES" sz="1600" dirty="0" smtClean="0"/>
              <a:t>Concepto de Productividad:</a:t>
            </a:r>
          </a:p>
          <a:p>
            <a:pPr marL="68580" indent="0">
              <a:buNone/>
            </a:pPr>
            <a:r>
              <a:rPr lang="es-ES" sz="1600" dirty="0" smtClean="0"/>
              <a:t>Se refiere a la producción obtenida, dividida entre los recursos invertidos en la producción.    </a:t>
            </a:r>
          </a:p>
          <a:p>
            <a:pPr marL="68580" indent="0">
              <a:buNone/>
            </a:pPr>
            <a:r>
              <a:rPr lang="es-ES" sz="1600" dirty="0" smtClean="0"/>
              <a:t>Es una relación matemática reflexiva y no absoluta.</a:t>
            </a:r>
          </a:p>
          <a:p>
            <a:pPr marL="68580" indent="0">
              <a:buNone/>
            </a:pPr>
            <a:r>
              <a:rPr lang="es-ES" sz="1600" dirty="0" smtClean="0"/>
              <a:t>Productividad = Producción obtenida/Recursos invertidos en la producción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xmlns="" val="3418039247"/>
      </p:ext>
    </p:extLst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1008112"/>
          </a:xfrm>
        </p:spPr>
        <p:txBody>
          <a:bodyPr>
            <a:normAutofit/>
          </a:bodyPr>
          <a:lstStyle/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CUNORI/USAC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9136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1600" dirty="0" smtClean="0"/>
              <a:t>Expresión Cualitativa de la Administración Industrial:</a:t>
            </a:r>
          </a:p>
          <a:p>
            <a:pPr marL="68580" indent="0">
              <a:buNone/>
            </a:pPr>
            <a:r>
              <a:rPr lang="es-ES" sz="1600" dirty="0" smtClean="0"/>
              <a:t>La Administración Industrial, se puede representar cualitativamente como:</a:t>
            </a:r>
          </a:p>
          <a:p>
            <a:pPr marL="68580" indent="0">
              <a:buNone/>
            </a:pPr>
            <a:endParaRPr lang="es-ES" sz="1600" dirty="0" smtClean="0"/>
          </a:p>
          <a:p>
            <a:pPr marL="68580" indent="0">
              <a:buNone/>
            </a:pPr>
            <a:r>
              <a:rPr lang="es-ES" sz="1600" dirty="0" smtClean="0"/>
              <a:t>Automatización = Sistematización + Equipamiento.</a:t>
            </a:r>
          </a:p>
          <a:p>
            <a:pPr marL="68580" indent="0">
              <a:buNone/>
            </a:pPr>
            <a:r>
              <a:rPr lang="es-ES" sz="1600" dirty="0" smtClean="0"/>
              <a:t>Sistematización = Pocedimentación metodológica, secuencial y racional de las actividades necesarias en un sistema de producción para la transformación de la materia prima en productos terminado.</a:t>
            </a:r>
          </a:p>
          <a:p>
            <a:pPr marL="68580" indent="0">
              <a:buNone/>
            </a:pPr>
            <a:endParaRPr lang="es-ES" sz="1600" dirty="0" smtClean="0"/>
          </a:p>
          <a:p>
            <a:pPr marL="68580" indent="0">
              <a:buNone/>
            </a:pPr>
            <a:r>
              <a:rPr lang="es-ES" sz="1600" dirty="0" smtClean="0"/>
              <a:t>Equipamiento: Se refiere a la integración del equipo, maquinaria y herramientas necesarias para que conjuntamente con un Sistema de producción establecido y los recursos necesarios para la producción, se alcance un producto terminado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xmlns="" val="1749050441"/>
      </p:ext>
    </p:extLst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1152128"/>
          </a:xfrm>
        </p:spPr>
        <p:txBody>
          <a:bodyPr>
            <a:normAutofit/>
          </a:bodyPr>
          <a:lstStyle/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CUNORI/USAC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84165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s-ES" sz="1600" dirty="0" smtClean="0"/>
              <a:t>Planteamiento Básico de la Economía de la Producción:</a:t>
            </a:r>
          </a:p>
          <a:p>
            <a:pPr marL="68580" indent="0">
              <a:buNone/>
            </a:pPr>
            <a:r>
              <a:rPr lang="es-ES" sz="1600" dirty="0" smtClean="0"/>
              <a:t>Se establece en razón de tres (3) preguntas básicas económico/sociales:</a:t>
            </a:r>
          </a:p>
          <a:p>
            <a:pPr>
              <a:buFont typeface="Wingdings" pitchFamily="2" charset="2"/>
              <a:buChar char="v"/>
            </a:pPr>
            <a:r>
              <a:rPr lang="es-ES" sz="1600" dirty="0" smtClean="0"/>
              <a:t>Que y Cuanto Producir:</a:t>
            </a:r>
          </a:p>
          <a:p>
            <a:pPr marL="68580" indent="0">
              <a:buNone/>
            </a:pPr>
            <a:r>
              <a:rPr lang="es-ES" sz="1600" dirty="0" smtClean="0"/>
              <a:t>En el análisis contextualizado de mercado, se establece la referencia de la demanda de productos y servicios de una población consumidora específica y por ende de la cantidad necesaria que se han de fabricar para satisfacer la demanda.</a:t>
            </a:r>
          </a:p>
          <a:p>
            <a:pPr>
              <a:buFont typeface="Wingdings" pitchFamily="2" charset="2"/>
              <a:buChar char="v"/>
            </a:pPr>
            <a:r>
              <a:rPr lang="es-ES" sz="1600" dirty="0" smtClean="0"/>
              <a:t>Como Producir:</a:t>
            </a:r>
          </a:p>
          <a:p>
            <a:pPr marL="68580" indent="0">
              <a:buNone/>
            </a:pPr>
            <a:r>
              <a:rPr lang="es-ES" sz="1600" dirty="0" smtClean="0"/>
              <a:t>Referida a la logística industrial, equipamiento, sistemas de producción tecnología industrial.</a:t>
            </a:r>
          </a:p>
          <a:p>
            <a:pPr>
              <a:buFont typeface="Wingdings" pitchFamily="2" charset="2"/>
              <a:buChar char="v"/>
            </a:pPr>
            <a:r>
              <a:rPr lang="es-ES" sz="1600" dirty="0" smtClean="0"/>
              <a:t>Para </a:t>
            </a:r>
            <a:r>
              <a:rPr lang="es-ES" sz="1600" dirty="0"/>
              <a:t>Q</a:t>
            </a:r>
            <a:r>
              <a:rPr lang="es-ES" sz="1600" dirty="0" smtClean="0"/>
              <a:t>uien Producir: </a:t>
            </a:r>
          </a:p>
          <a:p>
            <a:pPr marL="68580" indent="0">
              <a:buNone/>
            </a:pPr>
            <a:r>
              <a:rPr lang="es-ES" sz="1600" dirty="0" smtClean="0"/>
              <a:t>Establece el estrato de mercado segmentado, para el cual se está produciendo un producto determinada.</a:t>
            </a:r>
          </a:p>
          <a:p>
            <a:pPr marL="68580" indent="0">
              <a:buNone/>
            </a:pPr>
            <a:endParaRPr lang="es-ES" sz="1600" dirty="0" smtClean="0"/>
          </a:p>
          <a:p>
            <a:pPr marL="68580" indent="0">
              <a:buNone/>
            </a:pP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xmlns="" val="288021152"/>
      </p:ext>
    </p:extLst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1152128"/>
          </a:xfrm>
        </p:spPr>
        <p:txBody>
          <a:bodyPr>
            <a:normAutofit/>
          </a:bodyPr>
          <a:lstStyle/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CUNORI/USAC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91366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s-ES" sz="1600" dirty="0" smtClean="0"/>
              <a:t>Ampliación a las tres Preguntas </a:t>
            </a:r>
            <a:r>
              <a:rPr lang="es-ES" sz="1600" dirty="0"/>
              <a:t>B</a:t>
            </a:r>
            <a:r>
              <a:rPr lang="es-ES" sz="1600" dirty="0" smtClean="0"/>
              <a:t>ásicas de la Economía de la Producción:</a:t>
            </a:r>
          </a:p>
          <a:p>
            <a:pPr marL="68580" indent="0">
              <a:buNone/>
            </a:pPr>
            <a:endParaRPr lang="es-ES" sz="1600" dirty="0" smtClean="0"/>
          </a:p>
          <a:p>
            <a:pPr>
              <a:buFont typeface="Wingdings" pitchFamily="2" charset="2"/>
              <a:buChar char="v"/>
            </a:pPr>
            <a:r>
              <a:rPr lang="es-ES" sz="1600" dirty="0" smtClean="0"/>
              <a:t>Que y Cuanto Producir: </a:t>
            </a:r>
          </a:p>
          <a:p>
            <a:pPr marL="68580" indent="0">
              <a:buNone/>
            </a:pPr>
            <a:r>
              <a:rPr lang="es-ES" sz="1600" dirty="0" smtClean="0"/>
              <a:t>Es un problema de carácter eminentemente económico, dada las implicaciones que tiene en la praxis, la Ley de la Escasez, en la perspectiva de que se debe ser racional en el que y cuanto producir,  para la satisfacción de las necesidades de la población.</a:t>
            </a:r>
          </a:p>
          <a:p>
            <a:pPr>
              <a:buFont typeface="Wingdings" pitchFamily="2" charset="2"/>
              <a:buChar char="v"/>
            </a:pPr>
            <a:r>
              <a:rPr lang="es-ES" sz="1600" dirty="0" smtClean="0"/>
              <a:t>Como Producir:</a:t>
            </a:r>
          </a:p>
          <a:p>
            <a:pPr marL="68580" indent="0">
              <a:buNone/>
            </a:pPr>
            <a:r>
              <a:rPr lang="es-ES" sz="1600" dirty="0" smtClean="0"/>
              <a:t>Es un problema de carácter técnico, es el desarrollo de la capacidad instalada tecnológica industrial para poder fabricar/industrializar los productos y servicios demandados por la población.</a:t>
            </a:r>
          </a:p>
          <a:p>
            <a:pPr marL="68580" indent="0">
              <a:buNone/>
            </a:pPr>
            <a:r>
              <a:rPr lang="es-ES" sz="1600" dirty="0" smtClean="0"/>
              <a:t> 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xmlns="" val="1162869638"/>
      </p:ext>
    </p:extLst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1008112"/>
          </a:xfrm>
        </p:spPr>
        <p:txBody>
          <a:bodyPr>
            <a:normAutofit/>
          </a:bodyPr>
          <a:lstStyle/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CUNORI/USAC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s-ES" sz="1600" dirty="0" smtClean="0"/>
              <a:t>Para Quien Producir:</a:t>
            </a:r>
          </a:p>
          <a:p>
            <a:pPr marL="68580" indent="0">
              <a:buNone/>
            </a:pPr>
            <a:r>
              <a:rPr lang="es-ES" sz="1600" dirty="0" smtClean="0"/>
              <a:t>Es un problema de carácter social, que define el segmento de la población consumidora que demanda un producto o servicio específico, para la satisfacción de una necesidad.</a:t>
            </a:r>
          </a:p>
          <a:p>
            <a:pPr marL="68580" indent="0">
              <a:buNone/>
            </a:pPr>
            <a:endParaRPr lang="es-ES" sz="1600" dirty="0"/>
          </a:p>
          <a:p>
            <a:pPr>
              <a:buFont typeface="Wingdings" pitchFamily="2" charset="2"/>
              <a:buChar char="Ø"/>
            </a:pPr>
            <a:r>
              <a:rPr lang="es-ES" sz="1600" dirty="0" smtClean="0"/>
              <a:t>Concepto de Nivel de Vida:</a:t>
            </a:r>
          </a:p>
          <a:p>
            <a:pPr marL="68580" indent="0">
              <a:buNone/>
            </a:pPr>
            <a:r>
              <a:rPr lang="es-ES" sz="1600" dirty="0" smtClean="0"/>
              <a:t>Es la manera como una persona y su núcleo familiar satisfacen sus necesidades primarias y secundarias.</a:t>
            </a:r>
          </a:p>
          <a:p>
            <a:pPr marL="68580" indent="0">
              <a:buNone/>
            </a:pPr>
            <a:endParaRPr lang="es-ES" sz="1600" dirty="0" smtClean="0"/>
          </a:p>
          <a:p>
            <a:pPr marL="68580" indent="0">
              <a:buNone/>
            </a:pPr>
            <a:r>
              <a:rPr lang="es-ES" sz="1600" dirty="0" smtClean="0"/>
              <a:t>Necesidades Básicas/Primarias: </a:t>
            </a:r>
          </a:p>
          <a:p>
            <a:pPr marL="68580" indent="0">
              <a:buNone/>
            </a:pPr>
            <a:r>
              <a:rPr lang="es-ES" sz="1600" dirty="0" smtClean="0"/>
              <a:t>Categorización: Alimentación; vestido; vivienda; educación;      </a:t>
            </a:r>
          </a:p>
          <a:p>
            <a:pPr marL="68580" indent="0">
              <a:buNone/>
            </a:pPr>
            <a:r>
              <a:rPr lang="es-ES" sz="1600" dirty="0"/>
              <a:t> </a:t>
            </a:r>
            <a:r>
              <a:rPr lang="es-ES" sz="1600" dirty="0" smtClean="0"/>
              <a:t>                              salud; trabajo; etc.</a:t>
            </a:r>
          </a:p>
          <a:p>
            <a:pPr marL="68580" indent="0">
              <a:buNone/>
            </a:pPr>
            <a:endParaRPr lang="es-ES" sz="1600" dirty="0"/>
          </a:p>
          <a:p>
            <a:pPr marL="68580" indent="0">
              <a:buNone/>
            </a:pP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xmlns="" val="799193997"/>
      </p:ext>
    </p:extLst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1008112"/>
          </a:xfrm>
        </p:spPr>
        <p:txBody>
          <a:bodyPr>
            <a:normAutofit/>
          </a:bodyPr>
          <a:lstStyle/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CUNORI/USAC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1916832"/>
            <a:ext cx="6777317" cy="4176464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s-ES" sz="1600" dirty="0" smtClean="0"/>
              <a:t>Necesidades Secundarias:</a:t>
            </a:r>
          </a:p>
          <a:p>
            <a:pPr marL="68580" indent="0">
              <a:buNone/>
            </a:pPr>
            <a:r>
              <a:rPr lang="es-ES" sz="1600" dirty="0" smtClean="0"/>
              <a:t>Son aquellas necesidades complementarias, referentes a la parte suntuaria/lujo, que la población puede satisfacer previamente llenando los requerimientos de necesidades básicas o primarias. </a:t>
            </a:r>
          </a:p>
          <a:p>
            <a:pPr marL="68580" indent="0">
              <a:buNone/>
            </a:pPr>
            <a:endParaRPr lang="es-ES" sz="1600" dirty="0" smtClean="0"/>
          </a:p>
          <a:p>
            <a:pPr marL="68580" indent="0">
              <a:buNone/>
            </a:pPr>
            <a:r>
              <a:rPr lang="es-ES" sz="1600" dirty="0" smtClean="0"/>
              <a:t>Relación de la Producción con otras actividades empresariales:</a:t>
            </a:r>
            <a:endParaRPr lang="es-ES" sz="16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71560590"/>
              </p:ext>
            </p:extLst>
          </p:nvPr>
        </p:nvGraphicFramePr>
        <p:xfrm>
          <a:off x="2555776" y="3645024"/>
          <a:ext cx="4320480" cy="2664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</a:tblGrid>
              <a:tr h="370520">
                <a:tc>
                  <a:txBody>
                    <a:bodyPr/>
                    <a:lstStyle/>
                    <a:p>
                      <a:r>
                        <a:rPr lang="es-ES" dirty="0" smtClean="0"/>
                        <a:t>Administración de la Producción:</a:t>
                      </a:r>
                      <a:endParaRPr lang="es-E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520">
                <a:tc>
                  <a:txBody>
                    <a:bodyPr/>
                    <a:lstStyle/>
                    <a:p>
                      <a:r>
                        <a:rPr lang="es-ES" dirty="0" smtClean="0"/>
                        <a:t>Mercadotecnia.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520">
                <a:tc>
                  <a:txBody>
                    <a:bodyPr/>
                    <a:lstStyle/>
                    <a:p>
                      <a:r>
                        <a:rPr lang="es-ES" dirty="0" smtClean="0"/>
                        <a:t>Finanzas.</a:t>
                      </a:r>
                      <a:endParaRPr lang="es-E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41175">
                <a:tc>
                  <a:txBody>
                    <a:bodyPr/>
                    <a:lstStyle/>
                    <a:p>
                      <a:r>
                        <a:rPr lang="es-ES" dirty="0" smtClean="0"/>
                        <a:t>Abastecimiento.</a:t>
                      </a:r>
                      <a:endParaRPr lang="es-E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520">
                <a:tc>
                  <a:txBody>
                    <a:bodyPr/>
                    <a:lstStyle/>
                    <a:p>
                      <a:r>
                        <a:rPr lang="es-ES" dirty="0" smtClean="0"/>
                        <a:t>Administración del Recurso Humano.</a:t>
                      </a:r>
                      <a:endParaRPr lang="es-E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520">
                <a:tc>
                  <a:txBody>
                    <a:bodyPr/>
                    <a:lstStyle/>
                    <a:p>
                      <a:r>
                        <a:rPr lang="es-ES" dirty="0" smtClean="0"/>
                        <a:t>Investigación y Desarrollo Industrial.</a:t>
                      </a:r>
                      <a:endParaRPr lang="es-E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520">
                <a:tc>
                  <a:txBody>
                    <a:bodyPr/>
                    <a:lstStyle/>
                    <a:p>
                      <a:r>
                        <a:rPr lang="es-ES" dirty="0" smtClean="0"/>
                        <a:t>otras.</a:t>
                      </a:r>
                      <a:endParaRPr lang="es-E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16843866"/>
      </p:ext>
    </p:extLst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>
            <a:normAutofit/>
          </a:bodyPr>
          <a:lstStyle/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CUNORI/USAC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1916832"/>
            <a:ext cx="6777317" cy="391579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s-ES" sz="1600" dirty="0" smtClean="0"/>
              <a:t>Relación de la Empresa, con el Conjunto Ambiental externo, para el alcance de las actividades de producción y otras:</a:t>
            </a:r>
          </a:p>
          <a:p>
            <a:pPr marL="68580" indent="0">
              <a:buNone/>
            </a:pPr>
            <a:endParaRPr lang="es-ES" sz="1600" dirty="0" smtClean="0"/>
          </a:p>
          <a:p>
            <a:pPr marL="68580" indent="0">
              <a:buNone/>
            </a:pPr>
            <a:endParaRPr lang="es-ES" sz="16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42907201"/>
              </p:ext>
            </p:extLst>
          </p:nvPr>
        </p:nvGraphicFramePr>
        <p:xfrm>
          <a:off x="1547664" y="2492896"/>
          <a:ext cx="5544616" cy="3874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4616"/>
              </a:tblGrid>
              <a:tr h="358994">
                <a:tc>
                  <a:txBody>
                    <a:bodyPr/>
                    <a:lstStyle/>
                    <a:p>
                      <a:r>
                        <a:rPr lang="es-ES" dirty="0" smtClean="0"/>
                        <a:t>Empresa: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58994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bg1"/>
                          </a:solidFill>
                        </a:rPr>
                        <a:t>Proveedores.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948468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bg1"/>
                          </a:solidFill>
                        </a:rPr>
                        <a:t>Comunidad.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58994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bg1"/>
                          </a:solidFill>
                        </a:rPr>
                        <a:t>Empresas de la Competencia.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58994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bg1"/>
                          </a:solidFill>
                        </a:rPr>
                        <a:t>Parte Gubernamental.</a:t>
                      </a:r>
                      <a:endParaRPr lang="es-E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58994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bg1"/>
                          </a:solidFill>
                        </a:rPr>
                        <a:t>Accionistas</a:t>
                      </a:r>
                      <a:endParaRPr lang="es-E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58994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bg1"/>
                          </a:solidFill>
                        </a:rPr>
                        <a:t>Sistema Bancario.</a:t>
                      </a:r>
                      <a:endParaRPr lang="es-E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58994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bg1"/>
                          </a:solidFill>
                        </a:rPr>
                        <a:t>Sindicatos</a:t>
                      </a:r>
                      <a:endParaRPr lang="es-E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58994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bg1"/>
                          </a:solidFill>
                        </a:rPr>
                        <a:t>Clientes</a:t>
                      </a:r>
                      <a:endParaRPr lang="es-E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50561921"/>
      </p:ext>
    </p:extLst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298</TotalTime>
  <Words>2073</Words>
  <Application>Microsoft Office PowerPoint</Application>
  <PresentationFormat>Presentación en pantalla (4:3)</PresentationFormat>
  <Paragraphs>206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Austin</vt:lpstr>
      <vt:lpstr>Apuntes Básicos sobre Administración Industrial</vt:lpstr>
      <vt:lpstr>CUNORI/USAC</vt:lpstr>
      <vt:lpstr>CUNORI/USAC</vt:lpstr>
      <vt:lpstr>CUNORI/USAC</vt:lpstr>
      <vt:lpstr>CUNORI/USAC</vt:lpstr>
      <vt:lpstr>CUNORI/USAC</vt:lpstr>
      <vt:lpstr>CUNORI/USAC</vt:lpstr>
      <vt:lpstr>CUNORI/USAC</vt:lpstr>
      <vt:lpstr>CUNORI/USAC</vt:lpstr>
      <vt:lpstr>CUNORI/USAC</vt:lpstr>
      <vt:lpstr>CUNORI/USAC</vt:lpstr>
      <vt:lpstr>CUNORI/USAC</vt:lpstr>
      <vt:lpstr>CUNORI/USAC</vt:lpstr>
      <vt:lpstr>CUNORI/USAC</vt:lpstr>
      <vt:lpstr>CUNORI/USAC</vt:lpstr>
      <vt:lpstr>CUNORI/USAC</vt:lpstr>
      <vt:lpstr>CUNORI/USAC</vt:lpstr>
      <vt:lpstr>CUNORI/USAC</vt:lpstr>
      <vt:lpstr>CUNORI/USAC</vt:lpstr>
      <vt:lpstr>CUNORI/USAC</vt:lpstr>
      <vt:lpstr>CUNORI/USAC</vt:lpstr>
      <vt:lpstr>CUNORI/USAC</vt:lpstr>
      <vt:lpstr>CUNORI/USAC</vt:lpstr>
      <vt:lpstr>CUNORI/USAC</vt:lpstr>
      <vt:lpstr>CUNORI/USAC</vt:lpstr>
      <vt:lpstr>CUNORI/USAC</vt:lpstr>
      <vt:lpstr>Apuntes Básicos sobre Administración Industrial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Conceptos Básicos sobre Administración Industrial</dc:title>
  <dc:creator>Windows XP</dc:creator>
  <cp:lastModifiedBy>EQUIPO-01</cp:lastModifiedBy>
  <cp:revision>33</cp:revision>
  <dcterms:created xsi:type="dcterms:W3CDTF">2012-01-23T13:13:32Z</dcterms:created>
  <dcterms:modified xsi:type="dcterms:W3CDTF">2012-03-26T23:03:56Z</dcterms:modified>
</cp:coreProperties>
</file>