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5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5A24-2C44-4223-8C46-581ACA2EDAC6}" type="datetimeFigureOut">
              <a:rPr lang="es-GT" smtClean="0"/>
              <a:pPr/>
              <a:t>25/09/2009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D4BF-700E-475E-9D29-AEC5DF3184D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GT" sz="7200" dirty="0" smtClean="0"/>
              <a:t>ESTEQUIOMETRIA</a:t>
            </a:r>
            <a:endParaRPr lang="es-GT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00800" cy="900122"/>
          </a:xfrm>
        </p:spPr>
        <p:txBody>
          <a:bodyPr/>
          <a:lstStyle/>
          <a:p>
            <a:r>
              <a:rPr lang="es-GT" b="1" dirty="0" smtClean="0">
                <a:solidFill>
                  <a:schemeClr val="tx1"/>
                </a:solidFill>
              </a:rPr>
              <a:t>Cálculo de Fórmulas</a:t>
            </a:r>
            <a:endParaRPr lang="es-G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048000" y="3048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/>
              <a:t>Fórmula molecular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57200" y="1066801"/>
            <a:ext cx="8305800" cy="1089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s-ES" dirty="0"/>
              <a:t>La </a:t>
            </a:r>
            <a:r>
              <a:rPr lang="es-ES" b="1" dirty="0">
                <a:solidFill>
                  <a:schemeClr val="tx1"/>
                </a:solidFill>
              </a:rPr>
              <a:t>fórmula empírica </a:t>
            </a:r>
            <a:r>
              <a:rPr lang="es-ES" dirty="0"/>
              <a:t>no tiene necesariamente que coincidir con la </a:t>
            </a:r>
            <a:r>
              <a:rPr lang="es-ES" b="1" dirty="0">
                <a:solidFill>
                  <a:schemeClr val="tx1"/>
                </a:solidFill>
              </a:rPr>
              <a:t>fórmula molecular. </a:t>
            </a:r>
            <a:r>
              <a:rPr lang="es-ES" dirty="0"/>
              <a:t>Por ejemplo, la fórmula empírica del benceno es CH, que no tiene correspondencia con ninguna molécula real, mientras que su fórmula molecular es C</a:t>
            </a:r>
            <a:r>
              <a:rPr lang="es-ES" baseline="-25000" dirty="0"/>
              <a:t>6</a:t>
            </a:r>
            <a:r>
              <a:rPr lang="es-ES" dirty="0"/>
              <a:t>H</a:t>
            </a:r>
            <a:r>
              <a:rPr lang="es-ES" baseline="-25000" dirty="0"/>
              <a:t>6</a:t>
            </a:r>
            <a:r>
              <a:rPr lang="es-ES" dirty="0"/>
              <a:t>.</a:t>
            </a:r>
          </a:p>
        </p:txBody>
      </p:sp>
      <p:pic>
        <p:nvPicPr>
          <p:cNvPr id="1361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171700"/>
            <a:ext cx="11953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5867400" y="2590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C</a:t>
            </a:r>
            <a:r>
              <a:rPr lang="es-ES" baseline="-25000"/>
              <a:t>6</a:t>
            </a:r>
            <a:r>
              <a:rPr lang="es-ES"/>
              <a:t>H</a:t>
            </a:r>
            <a:r>
              <a:rPr lang="es-ES" baseline="-25000"/>
              <a:t>6</a:t>
            </a:r>
            <a:endParaRPr lang="es-E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457325" y="2590800"/>
            <a:ext cx="1971675" cy="838200"/>
            <a:chOff x="918" y="1776"/>
            <a:chExt cx="1242" cy="528"/>
          </a:xfrm>
        </p:grpSpPr>
        <p:sp>
          <p:nvSpPr>
            <p:cNvPr id="136197" name="Text Box 5"/>
            <p:cNvSpPr txBox="1">
              <a:spLocks noChangeArrowheads="1"/>
            </p:cNvSpPr>
            <p:nvPr/>
          </p:nvSpPr>
          <p:spPr bwMode="auto">
            <a:xfrm>
              <a:off x="1296" y="1776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“CH”</a:t>
              </a:r>
            </a:p>
          </p:txBody>
        </p:sp>
        <p:sp>
          <p:nvSpPr>
            <p:cNvPr id="136201" name="Rectangle 9"/>
            <p:cNvSpPr>
              <a:spLocks noChangeArrowheads="1"/>
            </p:cNvSpPr>
            <p:nvPr/>
          </p:nvSpPr>
          <p:spPr bwMode="auto">
            <a:xfrm>
              <a:off x="918" y="2073"/>
              <a:ext cx="12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>
                  <a:solidFill>
                    <a:schemeClr val="hlink"/>
                  </a:solidFill>
                </a:rPr>
                <a:t>fórmula empírica</a:t>
              </a:r>
            </a:p>
          </p:txBody>
        </p:sp>
      </p:grp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5943600" y="3009900"/>
            <a:ext cx="208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hlink"/>
                </a:solidFill>
              </a:rPr>
              <a:t>fórmula molecular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457200" y="3581400"/>
            <a:ext cx="80772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/>
              <a:t>Para poder calcular la fórmula molecular es preciso conocer la fórmula empírica y la masa molecular de la sustancia, ya que la fórmula molecular pesa n veces la fórmula empírica.</a:t>
            </a:r>
          </a:p>
          <a:p>
            <a:pPr algn="just">
              <a:spcBef>
                <a:spcPct val="50000"/>
              </a:spcBef>
            </a:pPr>
            <a:r>
              <a:rPr lang="es-ES">
                <a:solidFill>
                  <a:srgbClr val="CC0000"/>
                </a:solidFill>
              </a:rPr>
              <a:t>Ejemplo:</a:t>
            </a:r>
            <a:r>
              <a:rPr lang="es-ES"/>
              <a:t> la fórmula empírica de la glucosa es CH</a:t>
            </a:r>
            <a:r>
              <a:rPr lang="es-ES" baseline="-25000"/>
              <a:t>2</a:t>
            </a:r>
            <a:r>
              <a:rPr lang="es-ES"/>
              <a:t>O, y su masa molecular es 180. Escribir su fórmula molecular.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5334000"/>
            <a:ext cx="7650163" cy="1184275"/>
            <a:chOff x="288" y="3360"/>
            <a:chExt cx="4819" cy="746"/>
          </a:xfrm>
        </p:grpSpPr>
        <p:sp>
          <p:nvSpPr>
            <p:cNvPr id="136206" name="Text Box 14"/>
            <p:cNvSpPr txBox="1">
              <a:spLocks noChangeArrowheads="1"/>
            </p:cNvSpPr>
            <p:nvPr/>
          </p:nvSpPr>
          <p:spPr bwMode="auto">
            <a:xfrm>
              <a:off x="2364" y="3457"/>
              <a:ext cx="2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/>
                <a:t>n = </a:t>
              </a:r>
            </a:p>
          </p:txBody>
        </p:sp>
        <p:sp>
          <p:nvSpPr>
            <p:cNvPr id="136207" name="Text Box 15"/>
            <p:cNvSpPr txBox="1">
              <a:spLocks noChangeArrowheads="1"/>
            </p:cNvSpPr>
            <p:nvPr/>
          </p:nvSpPr>
          <p:spPr bwMode="auto">
            <a:xfrm>
              <a:off x="2636" y="3360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180 grs/mol glucosa</a:t>
              </a:r>
            </a:p>
          </p:txBody>
        </p:sp>
        <p:sp>
          <p:nvSpPr>
            <p:cNvPr id="136208" name="Text Box 16"/>
            <p:cNvSpPr txBox="1">
              <a:spLocks noChangeArrowheads="1"/>
            </p:cNvSpPr>
            <p:nvPr/>
          </p:nvSpPr>
          <p:spPr bwMode="auto">
            <a:xfrm>
              <a:off x="2588" y="3600"/>
              <a:ext cx="12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30 grs de CH</a:t>
              </a:r>
              <a:r>
                <a:rPr lang="es-ES" sz="1400" baseline="-25000"/>
                <a:t>2</a:t>
              </a:r>
              <a:r>
                <a:rPr lang="es-ES" sz="1400"/>
                <a:t>O</a:t>
              </a:r>
            </a:p>
          </p:txBody>
        </p:sp>
        <p:sp>
          <p:nvSpPr>
            <p:cNvPr id="136210" name="Rectangle 18"/>
            <p:cNvSpPr>
              <a:spLocks noChangeArrowheads="1"/>
            </p:cNvSpPr>
            <p:nvPr/>
          </p:nvSpPr>
          <p:spPr bwMode="auto">
            <a:xfrm>
              <a:off x="288" y="3378"/>
              <a:ext cx="189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/>
                <a:t>Fórmula molecular = (CH</a:t>
              </a:r>
              <a:r>
                <a:rPr lang="es-ES" sz="1600" baseline="-25000"/>
                <a:t>2</a:t>
              </a:r>
              <a:r>
                <a:rPr lang="es-ES" sz="1600"/>
                <a:t>O)n</a:t>
              </a:r>
            </a:p>
            <a:p>
              <a:r>
                <a:rPr lang="es-ES" sz="1600"/>
                <a:t>Masa CH</a:t>
              </a:r>
              <a:r>
                <a:rPr lang="es-ES" sz="1600" baseline="-25000"/>
                <a:t>2</a:t>
              </a:r>
              <a:r>
                <a:rPr lang="es-ES" sz="1600"/>
                <a:t>O = 12 + 2 + 16 = 30,</a:t>
              </a:r>
            </a:p>
          </p:txBody>
        </p:sp>
        <p:sp>
          <p:nvSpPr>
            <p:cNvPr id="136211" name="Line 19"/>
            <p:cNvSpPr>
              <a:spLocks noChangeShapeType="1"/>
            </p:cNvSpPr>
            <p:nvPr/>
          </p:nvSpPr>
          <p:spPr bwMode="auto">
            <a:xfrm>
              <a:off x="2636" y="355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6212" name="Text Box 20"/>
            <p:cNvSpPr txBox="1">
              <a:spLocks noChangeArrowheads="1"/>
            </p:cNvSpPr>
            <p:nvPr/>
          </p:nvSpPr>
          <p:spPr bwMode="auto">
            <a:xfrm>
              <a:off x="3884" y="3456"/>
              <a:ext cx="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/>
                <a:t> = 6 </a:t>
              </a:r>
            </a:p>
          </p:txBody>
        </p:sp>
        <p:sp>
          <p:nvSpPr>
            <p:cNvPr id="136214" name="AutoShape 22"/>
            <p:cNvSpPr>
              <a:spLocks noChangeArrowheads="1"/>
            </p:cNvSpPr>
            <p:nvPr/>
          </p:nvSpPr>
          <p:spPr bwMode="auto">
            <a:xfrm>
              <a:off x="4224" y="3456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6215" name="Rectangle 23"/>
            <p:cNvSpPr>
              <a:spLocks noChangeArrowheads="1"/>
            </p:cNvSpPr>
            <p:nvPr/>
          </p:nvSpPr>
          <p:spPr bwMode="auto">
            <a:xfrm>
              <a:off x="4512" y="3408"/>
              <a:ext cx="5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/>
                <a:t>(CH</a:t>
              </a:r>
              <a:r>
                <a:rPr lang="es-ES" sz="1600" baseline="-25000"/>
                <a:t>2</a:t>
              </a:r>
              <a:r>
                <a:rPr lang="es-ES" sz="1600"/>
                <a:t>O)</a:t>
              </a:r>
              <a:r>
                <a:rPr lang="es-ES" sz="1600" baseline="-25000"/>
                <a:t>6</a:t>
              </a:r>
              <a:endParaRPr lang="es-ES" sz="1600"/>
            </a:p>
          </p:txBody>
        </p:sp>
        <p:sp>
          <p:nvSpPr>
            <p:cNvPr id="136217" name="AutoShape 25"/>
            <p:cNvSpPr>
              <a:spLocks noChangeArrowheads="1"/>
            </p:cNvSpPr>
            <p:nvPr/>
          </p:nvSpPr>
          <p:spPr bwMode="auto">
            <a:xfrm>
              <a:off x="4656" y="3696"/>
              <a:ext cx="192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6218" name="Rectangle 26"/>
            <p:cNvSpPr>
              <a:spLocks noChangeArrowheads="1"/>
            </p:cNvSpPr>
            <p:nvPr/>
          </p:nvSpPr>
          <p:spPr bwMode="auto">
            <a:xfrm>
              <a:off x="4464" y="3888"/>
              <a:ext cx="60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C</a:t>
              </a:r>
              <a:r>
                <a:rPr lang="en-US" sz="1600" baseline="-25000">
                  <a:solidFill>
                    <a:srgbClr val="FF0000"/>
                  </a:solidFill>
                </a:rPr>
                <a:t>6</a:t>
              </a:r>
              <a:r>
                <a:rPr lang="en-US" sz="1600">
                  <a:solidFill>
                    <a:schemeClr val="tx1"/>
                  </a:solidFill>
                </a:rPr>
                <a:t>H</a:t>
              </a:r>
              <a:r>
                <a:rPr lang="en-US" sz="1600" baseline="-25000">
                  <a:solidFill>
                    <a:srgbClr val="0000FF"/>
                  </a:solidFill>
                </a:rPr>
                <a:t>12</a:t>
              </a:r>
              <a:r>
                <a:rPr lang="en-US" sz="1600">
                  <a:solidFill>
                    <a:schemeClr val="tx1"/>
                  </a:solidFill>
                </a:rPr>
                <a:t>O</a:t>
              </a:r>
              <a:r>
                <a:rPr lang="en-US" sz="1600" baseline="-25000">
                  <a:solidFill>
                    <a:srgbClr val="009A00"/>
                  </a:solidFill>
                </a:rPr>
                <a:t>6</a:t>
              </a:r>
              <a:endParaRPr lang="es-ES" sz="1600" baseline="-25000">
                <a:solidFill>
                  <a:srgbClr val="009A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3048000" y="3048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/>
              <a:t>Número de Avogadro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762000" y="1336675"/>
            <a:ext cx="7772400" cy="184986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ES" dirty="0"/>
              <a:t>Una muestra de cualquier elemento cuya masa en gramos sea igual a su masa atómica contiene el mismo número de átomos N</a:t>
            </a:r>
            <a:r>
              <a:rPr lang="es-ES" baseline="-25000" dirty="0"/>
              <a:t>A</a:t>
            </a:r>
            <a:r>
              <a:rPr lang="es-ES" dirty="0"/>
              <a:t>, independientemente del tipo de elemento. A este número se le conoce </a:t>
            </a:r>
            <a:r>
              <a:rPr lang="es-ES" dirty="0" smtClean="0"/>
              <a:t>como </a:t>
            </a:r>
            <a:r>
              <a:rPr lang="es-ES" b="1" dirty="0" smtClean="0">
                <a:solidFill>
                  <a:srgbClr val="FF0000"/>
                </a:solidFill>
              </a:rPr>
              <a:t>Número de </a:t>
            </a:r>
            <a:r>
              <a:rPr lang="es-ES" b="1" dirty="0" err="1" smtClean="0">
                <a:solidFill>
                  <a:srgbClr val="FF0000"/>
                </a:solidFill>
              </a:rPr>
              <a:t>Avogadro</a:t>
            </a:r>
            <a:endParaRPr lang="es-ES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" b="1" dirty="0">
                <a:solidFill>
                  <a:srgbClr val="FF0000"/>
                </a:solidFill>
              </a:rPr>
              <a:t>N</a:t>
            </a:r>
            <a:r>
              <a:rPr lang="es-ES" b="1" baseline="-25000" dirty="0">
                <a:solidFill>
                  <a:srgbClr val="FF0000"/>
                </a:solidFill>
              </a:rPr>
              <a:t>A</a:t>
            </a:r>
            <a:r>
              <a:rPr lang="es-ES" b="1" dirty="0">
                <a:solidFill>
                  <a:srgbClr val="FF0000"/>
                </a:solidFill>
              </a:rPr>
              <a:t> = 6.022 x </a:t>
            </a:r>
            <a:r>
              <a:rPr lang="es-ES" b="1" dirty="0" smtClean="0">
                <a:solidFill>
                  <a:srgbClr val="FF0000"/>
                </a:solidFill>
              </a:rPr>
              <a:t>10</a:t>
            </a:r>
            <a:r>
              <a:rPr lang="es-ES" b="1" baseline="30000" dirty="0" smtClean="0">
                <a:solidFill>
                  <a:srgbClr val="FF0000"/>
                </a:solidFill>
              </a:rPr>
              <a:t>23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924800" cy="119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Masa atómica de H: 1.008 </a:t>
            </a:r>
            <a:r>
              <a:rPr lang="es-ES" dirty="0" err="1"/>
              <a:t>umas</a:t>
            </a:r>
            <a:r>
              <a:rPr lang="es-ES" dirty="0"/>
              <a:t>		 </a:t>
            </a:r>
            <a:r>
              <a:rPr lang="es-ES" dirty="0">
                <a:solidFill>
                  <a:srgbClr val="800000"/>
                </a:solidFill>
              </a:rPr>
              <a:t>N</a:t>
            </a:r>
            <a:r>
              <a:rPr lang="es-ES" baseline="-25000" dirty="0">
                <a:solidFill>
                  <a:srgbClr val="800000"/>
                </a:solidFill>
              </a:rPr>
              <a:t>A</a:t>
            </a:r>
            <a:r>
              <a:rPr lang="es-ES" dirty="0">
                <a:solidFill>
                  <a:srgbClr val="800000"/>
                </a:solidFill>
              </a:rPr>
              <a:t> = 6.022 x 10</a:t>
            </a:r>
            <a:r>
              <a:rPr lang="es-ES" baseline="30000" dirty="0">
                <a:solidFill>
                  <a:srgbClr val="800000"/>
                </a:solidFill>
              </a:rPr>
              <a:t>23</a:t>
            </a:r>
            <a:r>
              <a:rPr lang="es-ES" dirty="0"/>
              <a:t> </a:t>
            </a:r>
            <a:r>
              <a:rPr lang="es-ES" dirty="0" err="1"/>
              <a:t>át</a:t>
            </a:r>
            <a:r>
              <a:rPr lang="es-ES" dirty="0"/>
              <a:t> de H</a:t>
            </a:r>
          </a:p>
          <a:p>
            <a:pPr>
              <a:spcBef>
                <a:spcPct val="50000"/>
              </a:spcBef>
            </a:pPr>
            <a:r>
              <a:rPr lang="es-ES" dirty="0"/>
              <a:t>Masa atómica de He: 4.003 </a:t>
            </a:r>
            <a:r>
              <a:rPr lang="es-ES" dirty="0" err="1"/>
              <a:t>umas</a:t>
            </a:r>
            <a:r>
              <a:rPr lang="es-ES" dirty="0"/>
              <a:t>		 </a:t>
            </a:r>
            <a:r>
              <a:rPr lang="es-ES" dirty="0">
                <a:solidFill>
                  <a:srgbClr val="800000"/>
                </a:solidFill>
              </a:rPr>
              <a:t>N</a:t>
            </a:r>
            <a:r>
              <a:rPr lang="es-ES" baseline="-25000" dirty="0">
                <a:solidFill>
                  <a:srgbClr val="800000"/>
                </a:solidFill>
              </a:rPr>
              <a:t>A</a:t>
            </a:r>
            <a:r>
              <a:rPr lang="es-ES" dirty="0">
                <a:solidFill>
                  <a:srgbClr val="800000"/>
                </a:solidFill>
              </a:rPr>
              <a:t> = 6.022 x 10</a:t>
            </a:r>
            <a:r>
              <a:rPr lang="es-ES" baseline="30000" dirty="0">
                <a:solidFill>
                  <a:srgbClr val="800000"/>
                </a:solidFill>
              </a:rPr>
              <a:t>23</a:t>
            </a:r>
            <a:r>
              <a:rPr lang="es-ES" dirty="0"/>
              <a:t> </a:t>
            </a:r>
            <a:r>
              <a:rPr lang="es-ES" dirty="0" err="1"/>
              <a:t>át</a:t>
            </a:r>
            <a:r>
              <a:rPr lang="es-ES" dirty="0"/>
              <a:t> de He</a:t>
            </a:r>
          </a:p>
          <a:p>
            <a:pPr>
              <a:spcBef>
                <a:spcPct val="50000"/>
              </a:spcBef>
            </a:pPr>
            <a:r>
              <a:rPr lang="es-ES" dirty="0"/>
              <a:t>Masa atómica de S: 32.07 </a:t>
            </a:r>
            <a:r>
              <a:rPr lang="es-ES" dirty="0" err="1"/>
              <a:t>umas</a:t>
            </a:r>
            <a:r>
              <a:rPr lang="es-ES" dirty="0"/>
              <a:t> 		 </a:t>
            </a:r>
            <a:r>
              <a:rPr lang="es-ES" dirty="0">
                <a:solidFill>
                  <a:srgbClr val="800000"/>
                </a:solidFill>
              </a:rPr>
              <a:t>N</a:t>
            </a:r>
            <a:r>
              <a:rPr lang="es-ES" baseline="-25000" dirty="0">
                <a:solidFill>
                  <a:srgbClr val="800000"/>
                </a:solidFill>
              </a:rPr>
              <a:t>A</a:t>
            </a:r>
            <a:r>
              <a:rPr lang="es-ES" dirty="0">
                <a:solidFill>
                  <a:srgbClr val="800000"/>
                </a:solidFill>
              </a:rPr>
              <a:t> = 6.022 x 10</a:t>
            </a:r>
            <a:r>
              <a:rPr lang="es-ES" baseline="30000" dirty="0">
                <a:solidFill>
                  <a:srgbClr val="800000"/>
                </a:solidFill>
              </a:rPr>
              <a:t>23</a:t>
            </a:r>
            <a:r>
              <a:rPr lang="es-ES" dirty="0"/>
              <a:t> </a:t>
            </a:r>
            <a:r>
              <a:rPr lang="es-ES" dirty="0" err="1"/>
              <a:t>át</a:t>
            </a:r>
            <a:r>
              <a:rPr lang="es-ES" dirty="0"/>
              <a:t> de 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2910" y="3143248"/>
            <a:ext cx="7929618" cy="3357586"/>
            <a:chOff x="240" y="720"/>
            <a:chExt cx="5375" cy="3031"/>
          </a:xfrm>
        </p:grpSpPr>
        <p:pic>
          <p:nvPicPr>
            <p:cNvPr id="3" name="Picture 2" descr="FG03_0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720"/>
              <a:ext cx="5375" cy="3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88" y="1680"/>
              <a:ext cx="1584" cy="2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/>
                <a:t>Molécula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40" y="3216"/>
              <a:ext cx="1680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56" y="2144"/>
              <a:ext cx="1248" cy="10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400" dirty="0"/>
                <a:t>Número de </a:t>
              </a:r>
              <a:r>
                <a:rPr lang="es-ES" sz="2400" dirty="0" err="1"/>
                <a:t>Avogadro</a:t>
              </a:r>
              <a:r>
                <a:rPr lang="es-ES" sz="2400" dirty="0"/>
                <a:t> de moléculas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96" y="760"/>
              <a:ext cx="1680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2400" dirty="0" smtClean="0"/>
              <a:t>	Un </a:t>
            </a:r>
            <a:r>
              <a:rPr lang="es-ES" sz="2400" dirty="0"/>
              <a:t>mol de cualquier sustancia es la cantidad en gramos que </a:t>
            </a:r>
            <a:r>
              <a:rPr lang="es-ES" sz="2400" dirty="0" smtClean="0"/>
              <a:t>	contiene </a:t>
            </a:r>
            <a:r>
              <a:rPr lang="es-ES" sz="2400" dirty="0"/>
              <a:t>el Número de </a:t>
            </a:r>
            <a:r>
              <a:rPr lang="es-ES" sz="2400" dirty="0" err="1"/>
              <a:t>Avogadro</a:t>
            </a:r>
            <a:r>
              <a:rPr lang="es-ES" sz="2400" dirty="0"/>
              <a:t> de esa sustancia: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2400" dirty="0" smtClean="0"/>
              <a:t>	Un </a:t>
            </a:r>
            <a:r>
              <a:rPr lang="es-ES" sz="2400" dirty="0"/>
              <a:t>mol de He	</a:t>
            </a:r>
            <a:r>
              <a:rPr lang="es-ES" sz="2400" b="1" dirty="0" smtClean="0">
                <a:solidFill>
                  <a:srgbClr val="800000"/>
                </a:solidFill>
              </a:rPr>
              <a:t>6.022 </a:t>
            </a:r>
            <a:r>
              <a:rPr lang="es-ES" sz="2400" b="1" dirty="0">
                <a:solidFill>
                  <a:srgbClr val="800000"/>
                </a:solidFill>
              </a:rPr>
              <a:t>x 10</a:t>
            </a:r>
            <a:r>
              <a:rPr lang="es-ES" sz="2400" b="1" baseline="30000" dirty="0">
                <a:solidFill>
                  <a:srgbClr val="800000"/>
                </a:solidFill>
              </a:rPr>
              <a:t>23</a:t>
            </a:r>
            <a:r>
              <a:rPr lang="es-ES" sz="2400" b="1" dirty="0"/>
              <a:t> </a:t>
            </a:r>
            <a:r>
              <a:rPr lang="es-ES" sz="2400" b="1" dirty="0" smtClean="0"/>
              <a:t> </a:t>
            </a:r>
            <a:r>
              <a:rPr lang="es-ES" sz="2400" dirty="0" smtClean="0"/>
              <a:t>átomos </a:t>
            </a:r>
            <a:r>
              <a:rPr lang="es-ES" sz="2400" dirty="0"/>
              <a:t>de He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2400" dirty="0" smtClean="0"/>
              <a:t>	Un </a:t>
            </a:r>
            <a:r>
              <a:rPr lang="es-ES" sz="2400" dirty="0"/>
              <a:t>mol de </a:t>
            </a:r>
            <a:r>
              <a:rPr lang="es-ES" sz="2400" dirty="0" smtClean="0"/>
              <a:t>H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O </a:t>
            </a:r>
            <a:r>
              <a:rPr lang="es-ES" sz="2400" b="1" dirty="0" smtClean="0"/>
              <a:t> </a:t>
            </a:r>
            <a:r>
              <a:rPr lang="es-ES" sz="2400" b="1" dirty="0">
                <a:solidFill>
                  <a:srgbClr val="800000"/>
                </a:solidFill>
              </a:rPr>
              <a:t>6.022 x 10</a:t>
            </a:r>
            <a:r>
              <a:rPr lang="es-ES" sz="2400" b="1" baseline="30000" dirty="0">
                <a:solidFill>
                  <a:srgbClr val="800000"/>
                </a:solidFill>
              </a:rPr>
              <a:t>23</a:t>
            </a:r>
            <a:r>
              <a:rPr lang="es-ES" sz="2400" b="1" dirty="0"/>
              <a:t> </a:t>
            </a:r>
            <a:r>
              <a:rPr lang="es-ES" sz="2400" dirty="0"/>
              <a:t>moléculas de </a:t>
            </a:r>
            <a:r>
              <a:rPr lang="es-ES" sz="2400" dirty="0" smtClean="0"/>
              <a:t>        H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O</a:t>
            </a:r>
            <a:endParaRPr lang="es-ES" sz="24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2400" dirty="0" smtClean="0"/>
              <a:t>	Un </a:t>
            </a:r>
            <a:r>
              <a:rPr lang="es-ES" sz="2400" dirty="0"/>
              <a:t>mol de CH</a:t>
            </a:r>
            <a:r>
              <a:rPr lang="es-ES" sz="2400" baseline="-25000" dirty="0"/>
              <a:t>4</a:t>
            </a:r>
            <a:r>
              <a:rPr lang="es-ES" sz="2400" dirty="0"/>
              <a:t>	</a:t>
            </a:r>
            <a:r>
              <a:rPr lang="es-ES" sz="2400" b="1" dirty="0" smtClean="0"/>
              <a:t> </a:t>
            </a:r>
            <a:r>
              <a:rPr lang="es-ES" sz="2400" b="1" dirty="0">
                <a:solidFill>
                  <a:srgbClr val="800000"/>
                </a:solidFill>
              </a:rPr>
              <a:t>6.022 x 10</a:t>
            </a:r>
            <a:r>
              <a:rPr lang="es-ES" sz="2400" b="1" baseline="30000" dirty="0">
                <a:solidFill>
                  <a:srgbClr val="800000"/>
                </a:solidFill>
              </a:rPr>
              <a:t>23</a:t>
            </a:r>
            <a:r>
              <a:rPr lang="es-ES" sz="2400" b="1" dirty="0"/>
              <a:t> </a:t>
            </a:r>
            <a:r>
              <a:rPr lang="es-ES" sz="2400" dirty="0"/>
              <a:t>moléculas de CH</a:t>
            </a:r>
            <a:r>
              <a:rPr lang="es-ES" sz="2400" baseline="-25000" dirty="0"/>
              <a:t>4</a:t>
            </a:r>
            <a:r>
              <a:rPr lang="es-E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to 1"/>
          <p:cNvPicPr>
            <a:picLocks noChangeArrowheads="1"/>
          </p:cNvPicPr>
          <p:nvPr/>
        </p:nvPicPr>
        <p:blipFill>
          <a:blip r:embed="rId2"/>
          <a:srcRect l="-661" t="-1199" b="-208"/>
          <a:stretch>
            <a:fillRect/>
          </a:stretch>
        </p:blipFill>
        <p:spPr bwMode="auto">
          <a:xfrm>
            <a:off x="857224" y="642918"/>
            <a:ext cx="76962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071546"/>
            <a:ext cx="8358246" cy="5047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ES" sz="2800" dirty="0" smtClean="0"/>
              <a:t>La masa (o peso) molecular (M) es igual a la suma de las masas (en </a:t>
            </a:r>
            <a:r>
              <a:rPr lang="es-ES" sz="2800" dirty="0" err="1" smtClean="0"/>
              <a:t>umas</a:t>
            </a:r>
            <a:r>
              <a:rPr lang="es-ES" sz="2800" dirty="0" smtClean="0"/>
              <a:t>) de los átomos de la fórmula de dicha sustancia: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M(H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SO</a:t>
            </a:r>
            <a:r>
              <a:rPr lang="en-US" sz="2800" baseline="-25000" dirty="0" smtClean="0">
                <a:solidFill>
                  <a:srgbClr val="FC0128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) = </a:t>
            </a:r>
            <a:r>
              <a:rPr lang="en-US" sz="28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M(H) + M(S) + </a:t>
            </a:r>
            <a:r>
              <a:rPr lang="en-US" sz="2800" dirty="0" smtClean="0">
                <a:solidFill>
                  <a:srgbClr val="FC0128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 M(O) = </a:t>
            </a:r>
            <a:r>
              <a:rPr lang="en-US" sz="28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(1.0 </a:t>
            </a:r>
            <a:r>
              <a:rPr lang="en-US" sz="2800" dirty="0" err="1" smtClean="0">
                <a:solidFill>
                  <a:schemeClr val="tx1"/>
                </a:solidFill>
              </a:rPr>
              <a:t>uma</a:t>
            </a:r>
            <a:r>
              <a:rPr lang="en-US" sz="2800" dirty="0" smtClean="0">
                <a:solidFill>
                  <a:schemeClr val="tx1"/>
                </a:solidFill>
              </a:rPr>
              <a:t>) + (32.0 </a:t>
            </a:r>
            <a:r>
              <a:rPr lang="en-US" sz="2800" dirty="0" err="1" smtClean="0">
                <a:solidFill>
                  <a:schemeClr val="tx1"/>
                </a:solidFill>
              </a:rPr>
              <a:t>uma</a:t>
            </a:r>
            <a:r>
              <a:rPr lang="en-US" sz="2800" dirty="0" smtClean="0">
                <a:solidFill>
                  <a:schemeClr val="tx1"/>
                </a:solidFill>
              </a:rPr>
              <a:t>) + </a:t>
            </a:r>
            <a:r>
              <a:rPr lang="en-US" sz="2800" dirty="0" smtClean="0">
                <a:solidFill>
                  <a:srgbClr val="FC0128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(16.0uma) = 98.0  </a:t>
            </a:r>
            <a:r>
              <a:rPr lang="en-US" sz="2800" dirty="0" err="1" smtClean="0">
                <a:solidFill>
                  <a:schemeClr val="tx1"/>
                </a:solidFill>
              </a:rPr>
              <a:t>uma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ES" sz="2800" dirty="0" smtClean="0"/>
              <a:t>Luego la masa de un mol de H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SO</a:t>
            </a:r>
            <a:r>
              <a:rPr lang="es-ES" sz="2800" baseline="-25000" dirty="0" smtClean="0"/>
              <a:t>4</a:t>
            </a:r>
            <a:r>
              <a:rPr lang="es-ES" sz="2800" dirty="0" smtClean="0"/>
              <a:t> es 98 gramos (98 g/mol)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143504" y="35716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dirty="0" smtClean="0"/>
              <a:t>Masa molecular, peso fórmula</a:t>
            </a:r>
            <a:endParaRPr lang="es-G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857232"/>
            <a:ext cx="7643866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ES" sz="3200" dirty="0" smtClean="0"/>
              <a:t>La masa (o peso) molecular (M) es igual a la suma de las masas (en </a:t>
            </a:r>
            <a:r>
              <a:rPr lang="es-ES" sz="3200" dirty="0" err="1" smtClean="0"/>
              <a:t>umas</a:t>
            </a:r>
            <a:r>
              <a:rPr lang="es-ES" sz="3200" dirty="0" smtClean="0"/>
              <a:t>) de los átomos de la fórmula de dicha sustancia: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M(C</a:t>
            </a:r>
            <a:r>
              <a:rPr lang="en-US" sz="3200" baseline="-250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r>
              <a:rPr lang="en-US" sz="3200" baseline="-25000" dirty="0" smtClean="0">
                <a:solidFill>
                  <a:srgbClr val="0000FF"/>
                </a:solidFill>
              </a:rPr>
              <a:t>12</a:t>
            </a:r>
            <a:r>
              <a:rPr lang="en-US" sz="3200" dirty="0" smtClean="0">
                <a:solidFill>
                  <a:schemeClr val="tx1"/>
                </a:solidFill>
              </a:rPr>
              <a:t>O</a:t>
            </a:r>
            <a:r>
              <a:rPr lang="en-US" sz="3200" baseline="-25000" dirty="0" smtClean="0">
                <a:solidFill>
                  <a:srgbClr val="009A00"/>
                </a:solidFill>
              </a:rPr>
              <a:t>6</a:t>
            </a:r>
            <a:r>
              <a:rPr lang="en-US" sz="3200" dirty="0" smtClean="0">
                <a:solidFill>
                  <a:schemeClr val="tx1"/>
                </a:solidFill>
              </a:rPr>
              <a:t>) = 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>
                <a:solidFill>
                  <a:schemeClr val="tx1"/>
                </a:solidFill>
              </a:rPr>
              <a:t>(12.0 </a:t>
            </a:r>
            <a:r>
              <a:rPr lang="en-US" sz="3200" dirty="0" err="1" smtClean="0">
                <a:solidFill>
                  <a:schemeClr val="tx1"/>
                </a:solidFill>
              </a:rPr>
              <a:t>uma</a:t>
            </a:r>
            <a:r>
              <a:rPr lang="en-US" sz="3200" dirty="0" smtClean="0">
                <a:solidFill>
                  <a:schemeClr val="tx1"/>
                </a:solidFill>
              </a:rPr>
              <a:t>) + </a:t>
            </a:r>
            <a:r>
              <a:rPr lang="en-US" sz="3200" dirty="0" smtClean="0">
                <a:solidFill>
                  <a:srgbClr val="0000FF"/>
                </a:solidFill>
              </a:rPr>
              <a:t>12</a:t>
            </a:r>
            <a:r>
              <a:rPr lang="en-US" sz="3200" dirty="0" smtClean="0">
                <a:solidFill>
                  <a:schemeClr val="tx1"/>
                </a:solidFill>
              </a:rPr>
              <a:t>(1.0 </a:t>
            </a:r>
            <a:r>
              <a:rPr lang="en-US" sz="3200" dirty="0" err="1" smtClean="0">
                <a:solidFill>
                  <a:schemeClr val="tx1"/>
                </a:solidFill>
              </a:rPr>
              <a:t>uma</a:t>
            </a:r>
            <a:r>
              <a:rPr lang="en-US" sz="3200" dirty="0" smtClean="0">
                <a:solidFill>
                  <a:schemeClr val="tx1"/>
                </a:solidFill>
              </a:rPr>
              <a:t>) + </a:t>
            </a:r>
            <a:r>
              <a:rPr lang="en-US" sz="3200" dirty="0" smtClean="0">
                <a:solidFill>
                  <a:srgbClr val="009A00"/>
                </a:solidFill>
              </a:rPr>
              <a:t>6</a:t>
            </a:r>
            <a:r>
              <a:rPr lang="en-US" sz="3200" dirty="0" smtClean="0">
                <a:solidFill>
                  <a:schemeClr val="tx1"/>
                </a:solidFill>
              </a:rPr>
              <a:t>(16.0 </a:t>
            </a:r>
            <a:r>
              <a:rPr lang="en-US" sz="3200" dirty="0" err="1" smtClean="0">
                <a:solidFill>
                  <a:schemeClr val="tx1"/>
                </a:solidFill>
              </a:rPr>
              <a:t>uma</a:t>
            </a:r>
            <a:r>
              <a:rPr lang="en-US" sz="3200" dirty="0" smtClean="0">
                <a:solidFill>
                  <a:schemeClr val="tx1"/>
                </a:solidFill>
              </a:rPr>
              <a:t>) = 180 </a:t>
            </a:r>
            <a:r>
              <a:rPr lang="en-US" sz="3200" dirty="0" err="1" smtClean="0">
                <a:solidFill>
                  <a:schemeClr val="tx1"/>
                </a:solidFill>
              </a:rPr>
              <a:t>umas</a:t>
            </a:r>
            <a:r>
              <a:rPr lang="en-US" sz="3200" dirty="0" smtClean="0">
                <a:solidFill>
                  <a:schemeClr val="tx1"/>
                </a:solidFill>
              </a:rPr>
              <a:t>           180 g/mol</a:t>
            </a:r>
            <a:endParaRPr lang="es-ES" sz="2400" dirty="0" smtClean="0"/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3048000" y="3048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/>
              <a:t>Conversiones mol-gramo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838200" y="1397000"/>
            <a:ext cx="7924800" cy="917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dirty="0"/>
              <a:t>Para convertir en moles (n) los gramos (m) de cualquier sustancia sólo hay que dividir por la masa molecular (M) de dicha sustancia: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565525" y="2505075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dirty="0"/>
              <a:t>n =     </a:t>
            </a:r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4038600" y="27051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GT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3962400" y="2311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/>
              <a:t>m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4038600" y="2844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/>
              <a:t>M</a:t>
            </a: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914400" y="3284538"/>
            <a:ext cx="7696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¿Cuántos moles hay en 24.5 </a:t>
            </a:r>
            <a:r>
              <a:rPr lang="es-ES" dirty="0" err="1"/>
              <a:t>grs</a:t>
            </a:r>
            <a:r>
              <a:rPr lang="es-ES" dirty="0"/>
              <a:t> de ácido sulfúrico (</a:t>
            </a:r>
            <a:r>
              <a:rPr lang="en-US" sz="1600" dirty="0">
                <a:solidFill>
                  <a:schemeClr val="tx1"/>
                </a:solidFill>
              </a:rPr>
              <a:t>H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SO</a:t>
            </a:r>
            <a:r>
              <a:rPr lang="en-US" sz="1600" baseline="-25000" dirty="0">
                <a:solidFill>
                  <a:srgbClr val="FC0128"/>
                </a:solidFill>
              </a:rPr>
              <a:t>4</a:t>
            </a:r>
            <a:r>
              <a:rPr lang="en-US" sz="1600" dirty="0"/>
              <a:t>)</a:t>
            </a:r>
            <a:r>
              <a:rPr lang="en-US" dirty="0"/>
              <a:t>?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sabemos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el peso molecular </a:t>
            </a:r>
            <a:r>
              <a:rPr lang="en-US" dirty="0" err="1"/>
              <a:t>es</a:t>
            </a:r>
            <a:r>
              <a:rPr lang="en-US" dirty="0"/>
              <a:t> de 98 </a:t>
            </a:r>
            <a:r>
              <a:rPr lang="en-US" dirty="0" smtClean="0"/>
              <a:t>g/mol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lo </a:t>
            </a:r>
            <a:r>
              <a:rPr lang="en-US" dirty="0" err="1"/>
              <a:t>que</a:t>
            </a:r>
            <a:endParaRPr lang="es-ES" sz="1600" dirty="0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990600" y="505460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dirty="0"/>
              <a:t>24,5 </a:t>
            </a:r>
            <a:r>
              <a:rPr lang="es-ES" dirty="0" err="1" smtClean="0"/>
              <a:t>grs</a:t>
            </a:r>
            <a:r>
              <a:rPr lang="es-ES" dirty="0" smtClean="0"/>
              <a:t> </a:t>
            </a:r>
            <a:r>
              <a:rPr lang="es-ES" dirty="0"/>
              <a:t>de H</a:t>
            </a:r>
            <a:r>
              <a:rPr lang="es-ES" baseline="-25000" dirty="0"/>
              <a:t>2</a:t>
            </a:r>
            <a:r>
              <a:rPr lang="es-ES" dirty="0"/>
              <a:t>SO</a:t>
            </a:r>
            <a:r>
              <a:rPr lang="es-ES" baseline="-25000" dirty="0"/>
              <a:t>4</a:t>
            </a:r>
            <a:r>
              <a:rPr lang="es-ES" dirty="0"/>
              <a:t> x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76600" y="4814888"/>
            <a:ext cx="2133600" cy="976312"/>
            <a:chOff x="2064" y="3033"/>
            <a:chExt cx="1344" cy="615"/>
          </a:xfrm>
        </p:grpSpPr>
        <p:sp>
          <p:nvSpPr>
            <p:cNvPr id="133136" name="Text Box 16"/>
            <p:cNvSpPr txBox="1">
              <a:spLocks noChangeArrowheads="1"/>
            </p:cNvSpPr>
            <p:nvPr/>
          </p:nvSpPr>
          <p:spPr bwMode="auto">
            <a:xfrm>
              <a:off x="2064" y="303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1 mol de H</a:t>
              </a:r>
              <a:r>
                <a:rPr lang="es-ES" baseline="-25000"/>
                <a:t>2</a:t>
              </a:r>
              <a:r>
                <a:rPr lang="es-ES"/>
                <a:t>SO</a:t>
              </a:r>
              <a:r>
                <a:rPr lang="es-ES" baseline="-25000"/>
                <a:t>4</a:t>
              </a:r>
              <a:r>
                <a:rPr lang="es-ES"/>
                <a:t> </a:t>
              </a:r>
            </a:p>
          </p:txBody>
        </p:sp>
        <p:sp>
          <p:nvSpPr>
            <p:cNvPr id="133138" name="Text Box 18"/>
            <p:cNvSpPr txBox="1">
              <a:spLocks noChangeArrowheads="1"/>
            </p:cNvSpPr>
            <p:nvPr/>
          </p:nvSpPr>
          <p:spPr bwMode="auto">
            <a:xfrm>
              <a:off x="2064" y="3417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98 grs de H</a:t>
              </a:r>
              <a:r>
                <a:rPr lang="es-ES" baseline="-25000"/>
                <a:t>2</a:t>
              </a:r>
              <a:r>
                <a:rPr lang="es-ES"/>
                <a:t>SO</a:t>
              </a:r>
              <a:r>
                <a:rPr lang="es-ES" baseline="-25000"/>
                <a:t>4</a:t>
              </a:r>
              <a:r>
                <a:rPr lang="es-ES"/>
                <a:t> </a:t>
              </a:r>
            </a:p>
          </p:txBody>
        </p:sp>
        <p:sp>
          <p:nvSpPr>
            <p:cNvPr id="133139" name="Line 19"/>
            <p:cNvSpPr>
              <a:spLocks noChangeShapeType="1"/>
            </p:cNvSpPr>
            <p:nvPr/>
          </p:nvSpPr>
          <p:spPr bwMode="auto">
            <a:xfrm>
              <a:off x="2064" y="3321"/>
              <a:ext cx="129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5257800" y="50815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chemeClr val="tx1"/>
                </a:solidFill>
              </a:rPr>
              <a:t>= 0.25 mol de H</a:t>
            </a:r>
            <a:r>
              <a:rPr lang="es-ES" baseline="-25000">
                <a:solidFill>
                  <a:schemeClr val="tx1"/>
                </a:solidFill>
              </a:rPr>
              <a:t>2</a:t>
            </a:r>
            <a:r>
              <a:rPr lang="es-ES">
                <a:solidFill>
                  <a:schemeClr val="tx1"/>
                </a:solidFill>
              </a:rPr>
              <a:t>SO</a:t>
            </a:r>
            <a:r>
              <a:rPr lang="es-ES" baseline="-25000">
                <a:solidFill>
                  <a:schemeClr val="tx1"/>
                </a:solidFill>
              </a:rPr>
              <a:t>4</a:t>
            </a:r>
            <a:r>
              <a:rPr lang="es-ES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612900" y="5181600"/>
            <a:ext cx="3568700" cy="482600"/>
            <a:chOff x="1016" y="3264"/>
            <a:chExt cx="2248" cy="304"/>
          </a:xfrm>
        </p:grpSpPr>
        <p:sp>
          <p:nvSpPr>
            <p:cNvPr id="133147" name="Line 27"/>
            <p:cNvSpPr>
              <a:spLocks noChangeShapeType="1"/>
            </p:cNvSpPr>
            <p:nvPr/>
          </p:nvSpPr>
          <p:spPr bwMode="auto">
            <a:xfrm rot="-714551">
              <a:off x="1016" y="3264"/>
              <a:ext cx="864" cy="1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3150" name="Line 30"/>
            <p:cNvSpPr>
              <a:spLocks noChangeShapeType="1"/>
            </p:cNvSpPr>
            <p:nvPr/>
          </p:nvSpPr>
          <p:spPr bwMode="auto">
            <a:xfrm rot="-714551">
              <a:off x="1016" y="3344"/>
              <a:ext cx="864" cy="1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3160" name="Line 40"/>
            <p:cNvSpPr>
              <a:spLocks noChangeShapeType="1"/>
            </p:cNvSpPr>
            <p:nvPr/>
          </p:nvSpPr>
          <p:spPr bwMode="auto">
            <a:xfrm rot="-714551">
              <a:off x="2400" y="3487"/>
              <a:ext cx="864" cy="1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3161" name="Line 41"/>
            <p:cNvSpPr>
              <a:spLocks noChangeShapeType="1"/>
            </p:cNvSpPr>
            <p:nvPr/>
          </p:nvSpPr>
          <p:spPr bwMode="auto">
            <a:xfrm rot="-714551">
              <a:off x="2400" y="3567"/>
              <a:ext cx="864" cy="1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3" grpId="0" autoUpdateAnimBg="0"/>
      <p:bldP spid="133134" grpId="0" autoUpdateAnimBg="0"/>
      <p:bldP spid="1331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048000" y="3048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/>
              <a:t>Composición centesimal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924800" cy="917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ES" dirty="0"/>
              <a:t>Esta magnitud especifica los porcentajes en masa de cada uno de los elementos presentes en un compuesto.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676400" y="2057400"/>
            <a:ext cx="5486400" cy="900113"/>
            <a:chOff x="624" y="1776"/>
            <a:chExt cx="3456" cy="567"/>
          </a:xfrm>
        </p:grpSpPr>
        <p:sp>
          <p:nvSpPr>
            <p:cNvPr id="134148" name="Text Box 4"/>
            <p:cNvSpPr txBox="1">
              <a:spLocks noChangeArrowheads="1"/>
            </p:cNvSpPr>
            <p:nvPr/>
          </p:nvSpPr>
          <p:spPr bwMode="auto">
            <a:xfrm>
              <a:off x="624" y="1927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/>
                <a:t>% elemento = </a:t>
              </a:r>
            </a:p>
          </p:txBody>
        </p:sp>
        <p:sp>
          <p:nvSpPr>
            <p:cNvPr id="134149" name="Text Box 5"/>
            <p:cNvSpPr txBox="1">
              <a:spLocks noChangeArrowheads="1"/>
            </p:cNvSpPr>
            <p:nvPr/>
          </p:nvSpPr>
          <p:spPr bwMode="auto">
            <a:xfrm>
              <a:off x="1824" y="1776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masa del elemento </a:t>
              </a:r>
            </a:p>
          </p:txBody>
        </p:sp>
        <p:sp>
          <p:nvSpPr>
            <p:cNvPr id="134150" name="Text Box 6"/>
            <p:cNvSpPr txBox="1">
              <a:spLocks noChangeArrowheads="1"/>
            </p:cNvSpPr>
            <p:nvPr/>
          </p:nvSpPr>
          <p:spPr bwMode="auto">
            <a:xfrm>
              <a:off x="1584" y="2112"/>
              <a:ext cx="19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masa total del compuesto </a:t>
              </a:r>
            </a:p>
          </p:txBody>
        </p:sp>
        <p:sp>
          <p:nvSpPr>
            <p:cNvPr id="134151" name="Line 7"/>
            <p:cNvSpPr>
              <a:spLocks noChangeShapeType="1"/>
            </p:cNvSpPr>
            <p:nvPr/>
          </p:nvSpPr>
          <p:spPr bwMode="auto">
            <a:xfrm>
              <a:off x="1632" y="2048"/>
              <a:ext cx="17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3216" y="192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x 100 </a:t>
              </a:r>
            </a:p>
          </p:txBody>
        </p:sp>
      </p:grpSp>
      <p:sp>
        <p:nvSpPr>
          <p:cNvPr id="134160" name="Text Box 16"/>
          <p:cNvSpPr txBox="1">
            <a:spLocks noChangeArrowheads="1"/>
          </p:cNvSpPr>
          <p:nvPr/>
        </p:nvSpPr>
        <p:spPr bwMode="auto">
          <a:xfrm>
            <a:off x="685800" y="3048000"/>
            <a:ext cx="3810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solidFill>
                  <a:srgbClr val="800000"/>
                </a:solidFill>
              </a:rPr>
              <a:t>Ejemplo: H</a:t>
            </a:r>
            <a:r>
              <a:rPr lang="es-ES" baseline="-25000" dirty="0">
                <a:solidFill>
                  <a:srgbClr val="800000"/>
                </a:solidFill>
              </a:rPr>
              <a:t>2</a:t>
            </a:r>
            <a:r>
              <a:rPr lang="es-ES" dirty="0">
                <a:solidFill>
                  <a:srgbClr val="800000"/>
                </a:solidFill>
              </a:rPr>
              <a:t>SO</a:t>
            </a:r>
            <a:r>
              <a:rPr lang="es-ES" baseline="-25000" dirty="0">
                <a:solidFill>
                  <a:srgbClr val="800000"/>
                </a:solidFill>
              </a:rPr>
              <a:t>4</a:t>
            </a:r>
            <a:endParaRPr lang="es-ES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u="sng" dirty="0"/>
              <a:t>Masa molecular</a:t>
            </a:r>
            <a:r>
              <a:rPr lang="es-ES" dirty="0"/>
              <a:t> = 98 </a:t>
            </a:r>
            <a:r>
              <a:rPr lang="es-ES" dirty="0" err="1"/>
              <a:t>grs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dirty="0">
                <a:solidFill>
                  <a:srgbClr val="669900"/>
                </a:solidFill>
              </a:rPr>
              <a:t>H : 2 mol x 1. </a:t>
            </a:r>
            <a:r>
              <a:rPr lang="es-ES" dirty="0" err="1">
                <a:solidFill>
                  <a:srgbClr val="669900"/>
                </a:solidFill>
              </a:rPr>
              <a:t>grs</a:t>
            </a:r>
            <a:r>
              <a:rPr lang="es-ES" dirty="0">
                <a:solidFill>
                  <a:srgbClr val="669900"/>
                </a:solidFill>
              </a:rPr>
              <a:t>/mol = 2 </a:t>
            </a:r>
            <a:r>
              <a:rPr lang="es-ES" dirty="0" err="1">
                <a:solidFill>
                  <a:srgbClr val="669900"/>
                </a:solidFill>
              </a:rPr>
              <a:t>grs</a:t>
            </a:r>
            <a:endParaRPr lang="es-ES" dirty="0">
              <a:solidFill>
                <a:srgbClr val="669900"/>
              </a:solidFill>
            </a:endParaRPr>
          </a:p>
          <a:p>
            <a:pPr>
              <a:spcBef>
                <a:spcPct val="50000"/>
              </a:spcBef>
            </a:pPr>
            <a:endParaRPr lang="es-ES" dirty="0">
              <a:solidFill>
                <a:srgbClr val="6699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dirty="0">
                <a:solidFill>
                  <a:srgbClr val="990099"/>
                </a:solidFill>
              </a:rPr>
              <a:t>O = 4 mol x 16 </a:t>
            </a:r>
            <a:r>
              <a:rPr lang="es-ES" dirty="0" err="1">
                <a:solidFill>
                  <a:srgbClr val="990099"/>
                </a:solidFill>
              </a:rPr>
              <a:t>grs</a:t>
            </a:r>
            <a:r>
              <a:rPr lang="es-ES" dirty="0">
                <a:solidFill>
                  <a:srgbClr val="990099"/>
                </a:solidFill>
              </a:rPr>
              <a:t>/mol = 64 </a:t>
            </a:r>
            <a:r>
              <a:rPr lang="es-ES" dirty="0" err="1">
                <a:solidFill>
                  <a:srgbClr val="990099"/>
                </a:solidFill>
              </a:rPr>
              <a:t>grs</a:t>
            </a:r>
            <a:endParaRPr lang="es-ES" dirty="0">
              <a:solidFill>
                <a:srgbClr val="990099"/>
              </a:solidFill>
            </a:endParaRPr>
          </a:p>
          <a:p>
            <a:pPr>
              <a:spcBef>
                <a:spcPct val="50000"/>
              </a:spcBef>
            </a:pPr>
            <a:endParaRPr lang="es-ES" dirty="0">
              <a:solidFill>
                <a:srgbClr val="990099"/>
              </a:solidFill>
            </a:endParaRPr>
          </a:p>
          <a:p>
            <a:pPr>
              <a:spcBef>
                <a:spcPct val="50000"/>
              </a:spcBef>
            </a:pPr>
            <a:r>
              <a:rPr lang="es-ES" dirty="0">
                <a:solidFill>
                  <a:schemeClr val="hlink"/>
                </a:solidFill>
              </a:rPr>
              <a:t>S = 1 mol x 32 </a:t>
            </a:r>
            <a:r>
              <a:rPr lang="es-ES" dirty="0" err="1">
                <a:solidFill>
                  <a:schemeClr val="hlink"/>
                </a:solidFill>
              </a:rPr>
              <a:t>grs</a:t>
            </a:r>
            <a:r>
              <a:rPr lang="es-ES" dirty="0">
                <a:solidFill>
                  <a:schemeClr val="hlink"/>
                </a:solidFill>
              </a:rPr>
              <a:t>/mol = 32 </a:t>
            </a:r>
            <a:r>
              <a:rPr lang="es-ES" dirty="0" err="1">
                <a:solidFill>
                  <a:schemeClr val="hlink"/>
                </a:solidFill>
              </a:rPr>
              <a:t>grs</a:t>
            </a:r>
            <a:endParaRPr lang="es-ES" dirty="0">
              <a:solidFill>
                <a:schemeClr val="hlink"/>
              </a:solidFill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267200" y="3709988"/>
            <a:ext cx="4114800" cy="862012"/>
            <a:chOff x="2688" y="2337"/>
            <a:chExt cx="2592" cy="543"/>
          </a:xfrm>
        </p:grpSpPr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3032" y="2337"/>
              <a:ext cx="2248" cy="543"/>
              <a:chOff x="3224" y="2337"/>
              <a:chExt cx="2248" cy="543"/>
            </a:xfrm>
          </p:grpSpPr>
          <p:sp>
            <p:nvSpPr>
              <p:cNvPr id="134162" name="Text Box 18"/>
              <p:cNvSpPr txBox="1">
                <a:spLocks noChangeArrowheads="1"/>
              </p:cNvSpPr>
              <p:nvPr/>
            </p:nvSpPr>
            <p:spPr bwMode="auto">
              <a:xfrm>
                <a:off x="3224" y="2464"/>
                <a:ext cx="5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>
                    <a:solidFill>
                      <a:srgbClr val="669900"/>
                    </a:solidFill>
                  </a:rPr>
                  <a:t>% H = </a:t>
                </a:r>
              </a:p>
            </p:txBody>
          </p:sp>
          <p:sp>
            <p:nvSpPr>
              <p:cNvPr id="134163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337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rgbClr val="669900"/>
                    </a:solidFill>
                  </a:rPr>
                  <a:t>2 </a:t>
                </a:r>
              </a:p>
            </p:txBody>
          </p:sp>
          <p:sp>
            <p:nvSpPr>
              <p:cNvPr id="134164" name="Text Box 20"/>
              <p:cNvSpPr txBox="1">
                <a:spLocks noChangeArrowheads="1"/>
              </p:cNvSpPr>
              <p:nvPr/>
            </p:nvSpPr>
            <p:spPr bwMode="auto">
              <a:xfrm>
                <a:off x="3608" y="2649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rgbClr val="669900"/>
                    </a:solidFill>
                  </a:rPr>
                  <a:t>98 </a:t>
                </a:r>
              </a:p>
            </p:txBody>
          </p:sp>
          <p:sp>
            <p:nvSpPr>
              <p:cNvPr id="134166" name="Text Box 22"/>
              <p:cNvSpPr txBox="1">
                <a:spLocks noChangeArrowheads="1"/>
              </p:cNvSpPr>
              <p:nvPr/>
            </p:nvSpPr>
            <p:spPr bwMode="auto">
              <a:xfrm>
                <a:off x="3984" y="2456"/>
                <a:ext cx="14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>
                    <a:solidFill>
                      <a:srgbClr val="669900"/>
                    </a:solidFill>
                  </a:rPr>
                  <a:t>x 100 = 2.04 % de H</a:t>
                </a:r>
              </a:p>
            </p:txBody>
          </p:sp>
          <p:sp>
            <p:nvSpPr>
              <p:cNvPr id="134167" name="Line 23"/>
              <p:cNvSpPr>
                <a:spLocks noChangeShapeType="1"/>
              </p:cNvSpPr>
              <p:nvPr/>
            </p:nvSpPr>
            <p:spPr bwMode="auto">
              <a:xfrm>
                <a:off x="3704" y="257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s-GT"/>
              </a:p>
            </p:txBody>
          </p:sp>
        </p:grpSp>
        <p:sp>
          <p:nvSpPr>
            <p:cNvPr id="134182" name="AutoShape 38"/>
            <p:cNvSpPr>
              <a:spLocks noChangeArrowheads="1"/>
            </p:cNvSpPr>
            <p:nvPr/>
          </p:nvSpPr>
          <p:spPr bwMode="auto">
            <a:xfrm>
              <a:off x="2688" y="2496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267200" y="4548188"/>
            <a:ext cx="4102100" cy="862012"/>
            <a:chOff x="2688" y="2865"/>
            <a:chExt cx="2584" cy="543"/>
          </a:xfrm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024" y="2865"/>
              <a:ext cx="2248" cy="543"/>
              <a:chOff x="3224" y="2865"/>
              <a:chExt cx="2248" cy="543"/>
            </a:xfrm>
          </p:grpSpPr>
          <p:sp>
            <p:nvSpPr>
              <p:cNvPr id="134169" name="Text Box 25"/>
              <p:cNvSpPr txBox="1">
                <a:spLocks noChangeArrowheads="1"/>
              </p:cNvSpPr>
              <p:nvPr/>
            </p:nvSpPr>
            <p:spPr bwMode="auto">
              <a:xfrm>
                <a:off x="3224" y="2992"/>
                <a:ext cx="5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>
                    <a:solidFill>
                      <a:srgbClr val="990099"/>
                    </a:solidFill>
                  </a:rPr>
                  <a:t>% O = </a:t>
                </a:r>
              </a:p>
            </p:txBody>
          </p:sp>
          <p:sp>
            <p:nvSpPr>
              <p:cNvPr id="134170" name="Text Box 26"/>
              <p:cNvSpPr txBox="1">
                <a:spLocks noChangeArrowheads="1"/>
              </p:cNvSpPr>
              <p:nvPr/>
            </p:nvSpPr>
            <p:spPr bwMode="auto">
              <a:xfrm>
                <a:off x="3688" y="2865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rgbClr val="990099"/>
                    </a:solidFill>
                  </a:rPr>
                  <a:t>64 </a:t>
                </a:r>
              </a:p>
            </p:txBody>
          </p:sp>
          <p:sp>
            <p:nvSpPr>
              <p:cNvPr id="134171" name="Text Box 27"/>
              <p:cNvSpPr txBox="1">
                <a:spLocks noChangeArrowheads="1"/>
              </p:cNvSpPr>
              <p:nvPr/>
            </p:nvSpPr>
            <p:spPr bwMode="auto">
              <a:xfrm>
                <a:off x="3608" y="3177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rgbClr val="990099"/>
                    </a:solidFill>
                  </a:rPr>
                  <a:t>98 </a:t>
                </a:r>
              </a:p>
            </p:txBody>
          </p:sp>
          <p:sp>
            <p:nvSpPr>
              <p:cNvPr id="134172" name="Text Box 28"/>
              <p:cNvSpPr txBox="1">
                <a:spLocks noChangeArrowheads="1"/>
              </p:cNvSpPr>
              <p:nvPr/>
            </p:nvSpPr>
            <p:spPr bwMode="auto">
              <a:xfrm>
                <a:off x="3984" y="2984"/>
                <a:ext cx="14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>
                    <a:solidFill>
                      <a:srgbClr val="990099"/>
                    </a:solidFill>
                  </a:rPr>
                  <a:t>x 100 = 65.3 % de O</a:t>
                </a:r>
              </a:p>
            </p:txBody>
          </p:sp>
          <p:sp>
            <p:nvSpPr>
              <p:cNvPr id="134173" name="Line 29"/>
              <p:cNvSpPr>
                <a:spLocks noChangeShapeType="1"/>
              </p:cNvSpPr>
              <p:nvPr/>
            </p:nvSpPr>
            <p:spPr bwMode="auto">
              <a:xfrm>
                <a:off x="3704" y="31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s-GT"/>
              </a:p>
            </p:txBody>
          </p:sp>
        </p:grpSp>
        <p:sp>
          <p:nvSpPr>
            <p:cNvPr id="134183" name="AutoShape 39"/>
            <p:cNvSpPr>
              <a:spLocks noChangeArrowheads="1"/>
            </p:cNvSpPr>
            <p:nvPr/>
          </p:nvSpPr>
          <p:spPr bwMode="auto">
            <a:xfrm>
              <a:off x="2688" y="3024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267200" y="5386388"/>
            <a:ext cx="4241800" cy="862012"/>
            <a:chOff x="2688" y="3393"/>
            <a:chExt cx="2672" cy="543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3024" y="3393"/>
              <a:ext cx="2336" cy="543"/>
              <a:chOff x="3232" y="3537"/>
              <a:chExt cx="2336" cy="543"/>
            </a:xfrm>
          </p:grpSpPr>
          <p:sp>
            <p:nvSpPr>
              <p:cNvPr id="134174" name="Text Box 30"/>
              <p:cNvSpPr txBox="1">
                <a:spLocks noChangeArrowheads="1"/>
              </p:cNvSpPr>
              <p:nvPr/>
            </p:nvSpPr>
            <p:spPr bwMode="auto">
              <a:xfrm>
                <a:off x="3232" y="3664"/>
                <a:ext cx="5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>
                    <a:solidFill>
                      <a:schemeClr val="hlink"/>
                    </a:solidFill>
                  </a:rPr>
                  <a:t>% S = </a:t>
                </a:r>
              </a:p>
            </p:txBody>
          </p:sp>
          <p:sp>
            <p:nvSpPr>
              <p:cNvPr id="134175" name="Text Box 31"/>
              <p:cNvSpPr txBox="1">
                <a:spLocks noChangeArrowheads="1"/>
              </p:cNvSpPr>
              <p:nvPr/>
            </p:nvSpPr>
            <p:spPr bwMode="auto">
              <a:xfrm>
                <a:off x="3696" y="3537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chemeClr val="hlink"/>
                    </a:solidFill>
                  </a:rPr>
                  <a:t>32 </a:t>
                </a:r>
              </a:p>
            </p:txBody>
          </p:sp>
          <p:sp>
            <p:nvSpPr>
              <p:cNvPr id="134176" name="Text Box 32"/>
              <p:cNvSpPr txBox="1">
                <a:spLocks noChangeArrowheads="1"/>
              </p:cNvSpPr>
              <p:nvPr/>
            </p:nvSpPr>
            <p:spPr bwMode="auto">
              <a:xfrm>
                <a:off x="3616" y="3849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>
                    <a:solidFill>
                      <a:schemeClr val="hlink"/>
                    </a:solidFill>
                  </a:rPr>
                  <a:t>98 </a:t>
                </a:r>
              </a:p>
            </p:txBody>
          </p:sp>
          <p:sp>
            <p:nvSpPr>
              <p:cNvPr id="134177" name="Text Box 33"/>
              <p:cNvSpPr txBox="1">
                <a:spLocks noChangeArrowheads="1"/>
              </p:cNvSpPr>
              <p:nvPr/>
            </p:nvSpPr>
            <p:spPr bwMode="auto">
              <a:xfrm>
                <a:off x="3992" y="3656"/>
                <a:ext cx="1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>
                    <a:solidFill>
                      <a:schemeClr val="hlink"/>
                    </a:solidFill>
                  </a:rPr>
                  <a:t>x 100 = 32.65 % de S</a:t>
                </a:r>
              </a:p>
            </p:txBody>
          </p:sp>
          <p:sp>
            <p:nvSpPr>
              <p:cNvPr id="134178" name="Line 34"/>
              <p:cNvSpPr>
                <a:spLocks noChangeShapeType="1"/>
              </p:cNvSpPr>
              <p:nvPr/>
            </p:nvSpPr>
            <p:spPr bwMode="auto">
              <a:xfrm>
                <a:off x="3712" y="377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s-GT"/>
              </a:p>
            </p:txBody>
          </p:sp>
        </p:grpSp>
        <p:sp>
          <p:nvSpPr>
            <p:cNvPr id="134184" name="AutoShape 40"/>
            <p:cNvSpPr>
              <a:spLocks noChangeArrowheads="1"/>
            </p:cNvSpPr>
            <p:nvPr/>
          </p:nvSpPr>
          <p:spPr bwMode="auto">
            <a:xfrm>
              <a:off x="2688" y="352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3048000" y="3048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/>
              <a:t>Fórmula empírica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305800" cy="1089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s-ES" dirty="0"/>
              <a:t>A partir de la </a:t>
            </a:r>
            <a:r>
              <a:rPr lang="es-ES" b="1" dirty="0">
                <a:solidFill>
                  <a:schemeClr val="tx1"/>
                </a:solidFill>
              </a:rPr>
              <a:t>composición</a:t>
            </a:r>
            <a:r>
              <a:rPr lang="es-ES" dirty="0">
                <a:solidFill>
                  <a:schemeClr val="hlink"/>
                </a:solidFill>
              </a:rPr>
              <a:t> </a:t>
            </a:r>
            <a:r>
              <a:rPr lang="es-ES" dirty="0"/>
              <a:t>de un compuesto (que puede obtenerse mediante un analizador elemental), es posible deducir su fórmula más simple, o </a:t>
            </a:r>
            <a:r>
              <a:rPr lang="es-ES" b="1" dirty="0">
                <a:solidFill>
                  <a:schemeClr val="tx1"/>
                </a:solidFill>
              </a:rPr>
              <a:t>fórmula empírica</a:t>
            </a:r>
            <a:r>
              <a:rPr lang="es-ES" dirty="0"/>
              <a:t>, que es una relación simple de números enteros entre los átomos que lo componen.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822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s-ES">
                <a:solidFill>
                  <a:srgbClr val="800000"/>
                </a:solidFill>
              </a:rPr>
              <a:t>Ejemplo</a:t>
            </a:r>
            <a:r>
              <a:rPr lang="es-ES"/>
              <a:t>: calcular la fórmula empírica para un compuesto que contiene 6.64 g de K, 8.84 g de Cr y 9.52 g de O.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06400" y="3649663"/>
            <a:ext cx="2895600" cy="623887"/>
            <a:chOff x="256" y="2299"/>
            <a:chExt cx="1824" cy="393"/>
          </a:xfrm>
        </p:grpSpPr>
        <p:sp>
          <p:nvSpPr>
            <p:cNvPr id="135199" name="Text Box 31"/>
            <p:cNvSpPr txBox="1">
              <a:spLocks noChangeArrowheads="1"/>
            </p:cNvSpPr>
            <p:nvPr/>
          </p:nvSpPr>
          <p:spPr bwMode="auto">
            <a:xfrm>
              <a:off x="256" y="2396"/>
              <a:ext cx="9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/>
                <a:t>6.64  grs de K x </a:t>
              </a:r>
            </a:p>
          </p:txBody>
        </p:sp>
        <p:sp>
          <p:nvSpPr>
            <p:cNvPr id="135200" name="Text Box 32"/>
            <p:cNvSpPr txBox="1">
              <a:spLocks noChangeArrowheads="1"/>
            </p:cNvSpPr>
            <p:nvPr/>
          </p:nvSpPr>
          <p:spPr bwMode="auto">
            <a:xfrm>
              <a:off x="1248" y="2299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1 mol de K </a:t>
              </a:r>
            </a:p>
          </p:txBody>
        </p:sp>
        <p:sp>
          <p:nvSpPr>
            <p:cNvPr id="135201" name="Text Box 33"/>
            <p:cNvSpPr txBox="1">
              <a:spLocks noChangeArrowheads="1"/>
            </p:cNvSpPr>
            <p:nvPr/>
          </p:nvSpPr>
          <p:spPr bwMode="auto">
            <a:xfrm>
              <a:off x="1216" y="2500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39.1 grs de K</a:t>
              </a:r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>
              <a:off x="1216" y="248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939800" y="3802063"/>
            <a:ext cx="3937000" cy="306387"/>
            <a:chOff x="592" y="2395"/>
            <a:chExt cx="2480" cy="193"/>
          </a:xfrm>
        </p:grpSpPr>
        <p:sp>
          <p:nvSpPr>
            <p:cNvPr id="135203" name="Text Box 35"/>
            <p:cNvSpPr txBox="1">
              <a:spLocks noChangeArrowheads="1"/>
            </p:cNvSpPr>
            <p:nvPr/>
          </p:nvSpPr>
          <p:spPr bwMode="auto">
            <a:xfrm>
              <a:off x="1968" y="2395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>
                  <a:solidFill>
                    <a:schemeClr val="tx1"/>
                  </a:solidFill>
                </a:rPr>
                <a:t>= 0.170 mol de K</a:t>
              </a:r>
            </a:p>
          </p:txBody>
        </p:sp>
        <p:sp>
          <p:nvSpPr>
            <p:cNvPr id="135205" name="Line 37"/>
            <p:cNvSpPr>
              <a:spLocks noChangeShapeType="1"/>
            </p:cNvSpPr>
            <p:nvPr/>
          </p:nvSpPr>
          <p:spPr bwMode="auto">
            <a:xfrm>
              <a:off x="592" y="2484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5214" name="Line 46"/>
            <p:cNvSpPr>
              <a:spLocks noChangeShapeType="1"/>
            </p:cNvSpPr>
            <p:nvPr/>
          </p:nvSpPr>
          <p:spPr bwMode="auto">
            <a:xfrm>
              <a:off x="1552" y="2588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406400" y="4473575"/>
            <a:ext cx="2895600" cy="623888"/>
            <a:chOff x="256" y="2818"/>
            <a:chExt cx="1824" cy="393"/>
          </a:xfrm>
        </p:grpSpPr>
        <p:sp>
          <p:nvSpPr>
            <p:cNvPr id="135215" name="Text Box 47"/>
            <p:cNvSpPr txBox="1">
              <a:spLocks noChangeArrowheads="1"/>
            </p:cNvSpPr>
            <p:nvPr/>
          </p:nvSpPr>
          <p:spPr bwMode="auto">
            <a:xfrm>
              <a:off x="256" y="2915"/>
              <a:ext cx="10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/>
                <a:t>8.84  grs de Cr x </a:t>
              </a:r>
            </a:p>
          </p:txBody>
        </p:sp>
        <p:sp>
          <p:nvSpPr>
            <p:cNvPr id="135216" name="Text Box 48"/>
            <p:cNvSpPr txBox="1">
              <a:spLocks noChangeArrowheads="1"/>
            </p:cNvSpPr>
            <p:nvPr/>
          </p:nvSpPr>
          <p:spPr bwMode="auto">
            <a:xfrm>
              <a:off x="1248" y="281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1 mol de Cr </a:t>
              </a:r>
            </a:p>
          </p:txBody>
        </p:sp>
        <p:sp>
          <p:nvSpPr>
            <p:cNvPr id="135217" name="Text Box 49"/>
            <p:cNvSpPr txBox="1">
              <a:spLocks noChangeArrowheads="1"/>
            </p:cNvSpPr>
            <p:nvPr/>
          </p:nvSpPr>
          <p:spPr bwMode="auto">
            <a:xfrm>
              <a:off x="1216" y="3019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52.0 grs de Cr</a:t>
              </a:r>
            </a:p>
          </p:txBody>
        </p:sp>
        <p:sp>
          <p:nvSpPr>
            <p:cNvPr id="135220" name="Line 52"/>
            <p:cNvSpPr>
              <a:spLocks noChangeShapeType="1"/>
            </p:cNvSpPr>
            <p:nvPr/>
          </p:nvSpPr>
          <p:spPr bwMode="auto">
            <a:xfrm>
              <a:off x="1216" y="300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984250" y="4627563"/>
            <a:ext cx="3892550" cy="304800"/>
            <a:chOff x="620" y="2915"/>
            <a:chExt cx="2452" cy="192"/>
          </a:xfrm>
        </p:grpSpPr>
        <p:sp>
          <p:nvSpPr>
            <p:cNvPr id="135218" name="Text Box 50"/>
            <p:cNvSpPr txBox="1">
              <a:spLocks noChangeArrowheads="1"/>
            </p:cNvSpPr>
            <p:nvPr/>
          </p:nvSpPr>
          <p:spPr bwMode="auto">
            <a:xfrm>
              <a:off x="1968" y="2915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>
                  <a:solidFill>
                    <a:schemeClr val="tx1"/>
                  </a:solidFill>
                </a:rPr>
                <a:t>= 0.170 mol de Cr</a:t>
              </a:r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>
              <a:off x="620" y="3003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5221" name="Line 53"/>
            <p:cNvSpPr>
              <a:spLocks noChangeShapeType="1"/>
            </p:cNvSpPr>
            <p:nvPr/>
          </p:nvSpPr>
          <p:spPr bwMode="auto">
            <a:xfrm>
              <a:off x="1552" y="3107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406400" y="5311775"/>
            <a:ext cx="2895600" cy="623888"/>
            <a:chOff x="256" y="3346"/>
            <a:chExt cx="1824" cy="393"/>
          </a:xfrm>
        </p:grpSpPr>
        <p:sp>
          <p:nvSpPr>
            <p:cNvPr id="135222" name="Text Box 54"/>
            <p:cNvSpPr txBox="1">
              <a:spLocks noChangeArrowheads="1"/>
            </p:cNvSpPr>
            <p:nvPr/>
          </p:nvSpPr>
          <p:spPr bwMode="auto">
            <a:xfrm>
              <a:off x="256" y="3443"/>
              <a:ext cx="9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/>
                <a:t>9.52  grs de O x </a:t>
              </a:r>
            </a:p>
          </p:txBody>
        </p:sp>
        <p:sp>
          <p:nvSpPr>
            <p:cNvPr id="135223" name="Text Box 55"/>
            <p:cNvSpPr txBox="1">
              <a:spLocks noChangeArrowheads="1"/>
            </p:cNvSpPr>
            <p:nvPr/>
          </p:nvSpPr>
          <p:spPr bwMode="auto">
            <a:xfrm>
              <a:off x="1248" y="334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1 mol de O </a:t>
              </a:r>
            </a:p>
          </p:txBody>
        </p:sp>
        <p:sp>
          <p:nvSpPr>
            <p:cNvPr id="135224" name="Text Box 56"/>
            <p:cNvSpPr txBox="1">
              <a:spLocks noChangeArrowheads="1"/>
            </p:cNvSpPr>
            <p:nvPr/>
          </p:nvSpPr>
          <p:spPr bwMode="auto">
            <a:xfrm>
              <a:off x="1216" y="3547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/>
                <a:t>16.0 grs de O</a:t>
              </a:r>
            </a:p>
          </p:txBody>
        </p:sp>
        <p:sp>
          <p:nvSpPr>
            <p:cNvPr id="135227" name="Line 59"/>
            <p:cNvSpPr>
              <a:spLocks noChangeShapeType="1"/>
            </p:cNvSpPr>
            <p:nvPr/>
          </p:nvSpPr>
          <p:spPr bwMode="auto">
            <a:xfrm>
              <a:off x="1216" y="353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984250" y="5465763"/>
            <a:ext cx="3892550" cy="304800"/>
            <a:chOff x="620" y="3443"/>
            <a:chExt cx="2452" cy="192"/>
          </a:xfrm>
        </p:grpSpPr>
        <p:sp>
          <p:nvSpPr>
            <p:cNvPr id="135225" name="Text Box 57"/>
            <p:cNvSpPr txBox="1">
              <a:spLocks noChangeArrowheads="1"/>
            </p:cNvSpPr>
            <p:nvPr/>
          </p:nvSpPr>
          <p:spPr bwMode="auto">
            <a:xfrm>
              <a:off x="1968" y="3443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>
                  <a:solidFill>
                    <a:schemeClr val="tx1"/>
                  </a:solidFill>
                </a:rPr>
                <a:t>= 0.595 mol de O</a:t>
              </a: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auto">
            <a:xfrm>
              <a:off x="620" y="3531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  <p:sp>
          <p:nvSpPr>
            <p:cNvPr id="135228" name="Line 60"/>
            <p:cNvSpPr>
              <a:spLocks noChangeShapeType="1"/>
            </p:cNvSpPr>
            <p:nvPr/>
          </p:nvSpPr>
          <p:spPr bwMode="auto">
            <a:xfrm>
              <a:off x="1552" y="3635"/>
              <a:ext cx="436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GT"/>
            </a:p>
          </p:txBody>
        </p:sp>
      </p:grpSp>
      <p:sp>
        <p:nvSpPr>
          <p:cNvPr id="135229" name="Rectangle 61"/>
          <p:cNvSpPr>
            <a:spLocks noChangeArrowheads="1"/>
          </p:cNvSpPr>
          <p:nvPr/>
        </p:nvSpPr>
        <p:spPr bwMode="auto">
          <a:xfrm>
            <a:off x="381000" y="3149600"/>
            <a:ext cx="43815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ES" sz="1400"/>
              <a:t>a) Se calcula el número de moles de cada elemento:</a:t>
            </a:r>
          </a:p>
        </p:txBody>
      </p: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4619625" y="3124200"/>
            <a:ext cx="3951288" cy="2649538"/>
            <a:chOff x="2910" y="1968"/>
            <a:chExt cx="2489" cy="1669"/>
          </a:xfrm>
        </p:grpSpPr>
        <p:sp>
          <p:nvSpPr>
            <p:cNvPr id="135230" name="Rectangle 62"/>
            <p:cNvSpPr>
              <a:spLocks noChangeArrowheads="1"/>
            </p:cNvSpPr>
            <p:nvPr/>
          </p:nvSpPr>
          <p:spPr bwMode="auto">
            <a:xfrm>
              <a:off x="3000" y="1968"/>
              <a:ext cx="239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s-ES" sz="1400"/>
                <a:t>b) Y se divide por el menor número de moles</a:t>
              </a:r>
            </a:p>
          </p:txBody>
        </p:sp>
        <p:sp>
          <p:nvSpPr>
            <p:cNvPr id="135232" name="Text Box 64"/>
            <p:cNvSpPr txBox="1">
              <a:spLocks noChangeArrowheads="1"/>
            </p:cNvSpPr>
            <p:nvPr/>
          </p:nvSpPr>
          <p:spPr bwMode="auto">
            <a:xfrm>
              <a:off x="2910" y="2378"/>
              <a:ext cx="8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/>
                <a:t>/ 0.170 mol K</a:t>
              </a:r>
            </a:p>
          </p:txBody>
        </p:sp>
        <p:sp>
          <p:nvSpPr>
            <p:cNvPr id="135233" name="Text Box 65"/>
            <p:cNvSpPr txBox="1">
              <a:spLocks noChangeArrowheads="1"/>
            </p:cNvSpPr>
            <p:nvPr/>
          </p:nvSpPr>
          <p:spPr bwMode="auto">
            <a:xfrm>
              <a:off x="2929" y="2889"/>
              <a:ext cx="8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/>
                <a:t>/ 0.170 mol K</a:t>
              </a:r>
            </a:p>
          </p:txBody>
        </p:sp>
        <p:sp>
          <p:nvSpPr>
            <p:cNvPr id="135234" name="Text Box 66"/>
            <p:cNvSpPr txBox="1">
              <a:spLocks noChangeArrowheads="1"/>
            </p:cNvSpPr>
            <p:nvPr/>
          </p:nvSpPr>
          <p:spPr bwMode="auto">
            <a:xfrm>
              <a:off x="2944" y="3425"/>
              <a:ext cx="8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/>
                <a:t>/ 0.170 mol K</a:t>
              </a:r>
            </a:p>
          </p:txBody>
        </p:sp>
      </p:grp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6083300" y="3789363"/>
            <a:ext cx="2222500" cy="1998662"/>
            <a:chOff x="3832" y="2387"/>
            <a:chExt cx="1400" cy="1259"/>
          </a:xfrm>
        </p:grpSpPr>
        <p:sp>
          <p:nvSpPr>
            <p:cNvPr id="135237" name="Text Box 69"/>
            <p:cNvSpPr txBox="1">
              <a:spLocks noChangeArrowheads="1"/>
            </p:cNvSpPr>
            <p:nvPr/>
          </p:nvSpPr>
          <p:spPr bwMode="auto">
            <a:xfrm>
              <a:off x="3832" y="2387"/>
              <a:ext cx="1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/>
                <a:t>= </a:t>
              </a:r>
              <a:r>
                <a:rPr lang="es-ES" sz="1600">
                  <a:solidFill>
                    <a:srgbClr val="800000"/>
                  </a:solidFill>
                </a:rPr>
                <a:t>1</a:t>
              </a:r>
              <a:r>
                <a:rPr lang="es-ES" sz="1600"/>
                <a:t> mol K /mol K</a:t>
              </a:r>
            </a:p>
          </p:txBody>
        </p:sp>
        <p:sp>
          <p:nvSpPr>
            <p:cNvPr id="135238" name="Text Box 70"/>
            <p:cNvSpPr txBox="1">
              <a:spLocks noChangeArrowheads="1"/>
            </p:cNvSpPr>
            <p:nvPr/>
          </p:nvSpPr>
          <p:spPr bwMode="auto">
            <a:xfrm>
              <a:off x="3840" y="2882"/>
              <a:ext cx="1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/>
                <a:t>= </a:t>
              </a:r>
              <a:r>
                <a:rPr lang="es-ES" sz="1600">
                  <a:solidFill>
                    <a:srgbClr val="800000"/>
                  </a:solidFill>
                </a:rPr>
                <a:t>1</a:t>
              </a:r>
              <a:r>
                <a:rPr lang="es-ES" sz="1600"/>
                <a:t> mol Cr /mol K</a:t>
              </a:r>
            </a:p>
          </p:txBody>
        </p:sp>
        <p:sp>
          <p:nvSpPr>
            <p:cNvPr id="135239" name="Text Box 71"/>
            <p:cNvSpPr txBox="1">
              <a:spLocks noChangeArrowheads="1"/>
            </p:cNvSpPr>
            <p:nvPr/>
          </p:nvSpPr>
          <p:spPr bwMode="auto">
            <a:xfrm>
              <a:off x="3832" y="3434"/>
              <a:ext cx="1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>
                  <a:solidFill>
                    <a:srgbClr val="800000"/>
                  </a:solidFill>
                </a:rPr>
                <a:t>= 3.5</a:t>
              </a:r>
              <a:r>
                <a:rPr lang="es-ES" sz="1600"/>
                <a:t> mol O /mol K</a:t>
              </a:r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1285852" y="5929330"/>
            <a:ext cx="6324600" cy="376238"/>
            <a:chOff x="912" y="3792"/>
            <a:chExt cx="3984" cy="237"/>
          </a:xfrm>
        </p:grpSpPr>
        <p:sp>
          <p:nvSpPr>
            <p:cNvPr id="135240" name="Text Box 72"/>
            <p:cNvSpPr txBox="1">
              <a:spLocks noChangeArrowheads="1"/>
            </p:cNvSpPr>
            <p:nvPr/>
          </p:nvSpPr>
          <p:spPr bwMode="auto">
            <a:xfrm>
              <a:off x="912" y="3792"/>
              <a:ext cx="398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1 K : 1 Cr: 3.5 O           </a:t>
              </a:r>
              <a:r>
                <a:rPr lang="es-ES" dirty="0" smtClean="0"/>
                <a:t>   2 </a:t>
              </a:r>
              <a:r>
                <a:rPr lang="es-ES" dirty="0"/>
                <a:t>K: 2 Cr: 7 O            K</a:t>
              </a:r>
              <a:r>
                <a:rPr lang="es-ES" baseline="-25000" dirty="0"/>
                <a:t>2</a:t>
              </a:r>
              <a:r>
                <a:rPr lang="es-ES" dirty="0"/>
                <a:t>Cr</a:t>
              </a:r>
              <a:r>
                <a:rPr lang="es-ES" baseline="-25000" dirty="0"/>
                <a:t>2</a:t>
              </a:r>
              <a:r>
                <a:rPr lang="es-ES" dirty="0"/>
                <a:t>O</a:t>
              </a:r>
              <a:r>
                <a:rPr lang="es-ES" baseline="-25000" dirty="0"/>
                <a:t>7</a:t>
              </a:r>
              <a:r>
                <a:rPr lang="es-ES" dirty="0"/>
                <a:t>     </a:t>
              </a:r>
            </a:p>
          </p:txBody>
        </p:sp>
        <p:sp>
          <p:nvSpPr>
            <p:cNvPr id="135241" name="AutoShape 73"/>
            <p:cNvSpPr>
              <a:spLocks noChangeArrowheads="1"/>
            </p:cNvSpPr>
            <p:nvPr/>
          </p:nvSpPr>
          <p:spPr bwMode="auto">
            <a:xfrm>
              <a:off x="2025" y="387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5242" name="AutoShape 74"/>
            <p:cNvSpPr>
              <a:spLocks noChangeArrowheads="1"/>
            </p:cNvSpPr>
            <p:nvPr/>
          </p:nvSpPr>
          <p:spPr bwMode="auto">
            <a:xfrm>
              <a:off x="3162" y="3837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G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229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719</Words>
  <Application>Microsoft Office PowerPoint</Application>
  <PresentationFormat>Presentación en pantalla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ESTEQUIOMETRIA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USAC - Chiquimula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CUNORI</dc:creator>
  <cp:lastModifiedBy>CUNORI</cp:lastModifiedBy>
  <cp:revision>8</cp:revision>
  <dcterms:created xsi:type="dcterms:W3CDTF">2009-09-22T16:59:45Z</dcterms:created>
  <dcterms:modified xsi:type="dcterms:W3CDTF">2009-09-25T15:29:04Z</dcterms:modified>
</cp:coreProperties>
</file>